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405" r:id="rId2"/>
    <p:sldId id="464" r:id="rId3"/>
    <p:sldId id="313" r:id="rId4"/>
    <p:sldId id="315" r:id="rId5"/>
    <p:sldId id="312" r:id="rId6"/>
    <p:sldId id="311" r:id="rId7"/>
    <p:sldId id="317" r:id="rId8"/>
    <p:sldId id="309" r:id="rId9"/>
    <p:sldId id="263" r:id="rId10"/>
    <p:sldId id="260" r:id="rId11"/>
    <p:sldId id="308" r:id="rId12"/>
    <p:sldId id="307" r:id="rId13"/>
    <p:sldId id="261" r:id="rId14"/>
    <p:sldId id="325" r:id="rId15"/>
    <p:sldId id="324" r:id="rId16"/>
    <p:sldId id="262" r:id="rId17"/>
    <p:sldId id="323" r:id="rId18"/>
    <p:sldId id="321" r:id="rId19"/>
    <p:sldId id="259" r:id="rId20"/>
    <p:sldId id="322" r:id="rId21"/>
    <p:sldId id="320" r:id="rId22"/>
    <p:sldId id="319" r:id="rId23"/>
    <p:sldId id="316" r:id="rId24"/>
    <p:sldId id="406" r:id="rId25"/>
    <p:sldId id="318" r:id="rId26"/>
    <p:sldId id="264" r:id="rId27"/>
    <p:sldId id="265" r:id="rId28"/>
    <p:sldId id="257" r:id="rId29"/>
    <p:sldId id="326" r:id="rId30"/>
    <p:sldId id="310" r:id="rId31"/>
    <p:sldId id="314" r:id="rId32"/>
    <p:sldId id="407" r:id="rId33"/>
    <p:sldId id="266" r:id="rId34"/>
    <p:sldId id="427" r:id="rId35"/>
    <p:sldId id="428" r:id="rId36"/>
    <p:sldId id="429" r:id="rId37"/>
    <p:sldId id="430" r:id="rId38"/>
    <p:sldId id="446" r:id="rId39"/>
    <p:sldId id="465" r:id="rId40"/>
    <p:sldId id="457" r:id="rId41"/>
    <p:sldId id="297" r:id="rId42"/>
    <p:sldId id="467" r:id="rId43"/>
    <p:sldId id="462" r:id="rId44"/>
    <p:sldId id="300" r:id="rId45"/>
    <p:sldId id="408" r:id="rId46"/>
    <p:sldId id="292" r:id="rId47"/>
    <p:sldId id="291" r:id="rId48"/>
    <p:sldId id="403" r:id="rId49"/>
    <p:sldId id="289" r:id="rId50"/>
    <p:sldId id="305" r:id="rId51"/>
    <p:sldId id="304" r:id="rId52"/>
    <p:sldId id="293" r:id="rId53"/>
    <p:sldId id="294" r:id="rId54"/>
    <p:sldId id="303" r:id="rId55"/>
    <p:sldId id="404" r:id="rId56"/>
    <p:sldId id="306" r:id="rId57"/>
    <p:sldId id="299" r:id="rId58"/>
    <p:sldId id="302" r:id="rId59"/>
    <p:sldId id="301" r:id="rId60"/>
    <p:sldId id="287" r:id="rId61"/>
    <p:sldId id="290" r:id="rId62"/>
    <p:sldId id="288" r:id="rId63"/>
    <p:sldId id="298" r:id="rId64"/>
    <p:sldId id="431" r:id="rId65"/>
    <p:sldId id="432" r:id="rId66"/>
    <p:sldId id="466" r:id="rId67"/>
    <p:sldId id="458" r:id="rId68"/>
    <p:sldId id="295" r:id="rId69"/>
    <p:sldId id="468" r:id="rId70"/>
    <p:sldId id="286" r:id="rId71"/>
    <p:sldId id="271" r:id="rId72"/>
    <p:sldId id="270" r:id="rId73"/>
    <p:sldId id="269" r:id="rId74"/>
    <p:sldId id="279" r:id="rId75"/>
    <p:sldId id="268" r:id="rId76"/>
    <p:sldId id="267" r:id="rId77"/>
    <p:sldId id="258" r:id="rId78"/>
    <p:sldId id="285" r:id="rId79"/>
    <p:sldId id="284" r:id="rId80"/>
    <p:sldId id="283" r:id="rId81"/>
    <p:sldId id="282" r:id="rId82"/>
    <p:sldId id="281" r:id="rId83"/>
    <p:sldId id="280" r:id="rId84"/>
    <p:sldId id="277" r:id="rId85"/>
    <p:sldId id="296" r:id="rId86"/>
    <p:sldId id="278" r:id="rId87"/>
    <p:sldId id="433" r:id="rId88"/>
    <p:sldId id="435" r:id="rId89"/>
    <p:sldId id="436" r:id="rId90"/>
    <p:sldId id="437" r:id="rId91"/>
    <p:sldId id="451" r:id="rId92"/>
    <p:sldId id="473" r:id="rId93"/>
    <p:sldId id="459" r:id="rId94"/>
    <p:sldId id="272" r:id="rId95"/>
    <p:sldId id="469" r:id="rId96"/>
    <p:sldId id="463" r:id="rId97"/>
    <p:sldId id="362" r:id="rId98"/>
    <p:sldId id="355" r:id="rId99"/>
    <p:sldId id="358" r:id="rId100"/>
    <p:sldId id="354" r:id="rId101"/>
    <p:sldId id="357" r:id="rId102"/>
    <p:sldId id="359" r:id="rId103"/>
    <p:sldId id="349" r:id="rId104"/>
    <p:sldId id="361" r:id="rId105"/>
    <p:sldId id="347" r:id="rId106"/>
    <p:sldId id="348" r:id="rId107"/>
    <p:sldId id="351" r:id="rId108"/>
    <p:sldId id="366" r:id="rId109"/>
    <p:sldId id="365" r:id="rId110"/>
    <p:sldId id="364" r:id="rId111"/>
    <p:sldId id="363" r:id="rId112"/>
    <p:sldId id="337" r:id="rId113"/>
    <p:sldId id="360" r:id="rId114"/>
    <p:sldId id="352" r:id="rId115"/>
    <p:sldId id="350" r:id="rId116"/>
    <p:sldId id="353" r:id="rId117"/>
    <p:sldId id="274" r:id="rId118"/>
    <p:sldId id="273" r:id="rId119"/>
    <p:sldId id="356" r:id="rId120"/>
    <p:sldId id="438" r:id="rId121"/>
    <p:sldId id="439" r:id="rId122"/>
    <p:sldId id="440" r:id="rId123"/>
    <p:sldId id="441" r:id="rId124"/>
    <p:sldId id="470" r:id="rId125"/>
    <p:sldId id="460" r:id="rId126"/>
    <p:sldId id="338" r:id="rId127"/>
    <p:sldId id="471" r:id="rId128"/>
    <p:sldId id="392" r:id="rId129"/>
    <p:sldId id="391" r:id="rId130"/>
    <p:sldId id="390" r:id="rId131"/>
    <p:sldId id="387" r:id="rId132"/>
    <p:sldId id="388" r:id="rId133"/>
    <p:sldId id="378" r:id="rId134"/>
    <p:sldId id="385" r:id="rId135"/>
    <p:sldId id="384" r:id="rId136"/>
    <p:sldId id="340" r:id="rId137"/>
    <p:sldId id="370" r:id="rId138"/>
    <p:sldId id="374" r:id="rId139"/>
    <p:sldId id="383" r:id="rId140"/>
    <p:sldId id="373" r:id="rId141"/>
    <p:sldId id="369" r:id="rId142"/>
    <p:sldId id="382" r:id="rId143"/>
    <p:sldId id="398" r:id="rId144"/>
    <p:sldId id="381" r:id="rId145"/>
    <p:sldId id="379" r:id="rId146"/>
    <p:sldId id="375" r:id="rId147"/>
    <p:sldId id="371" r:id="rId148"/>
    <p:sldId id="393" r:id="rId149"/>
    <p:sldId id="367" r:id="rId150"/>
    <p:sldId id="368" r:id="rId151"/>
    <p:sldId id="372" r:id="rId152"/>
    <p:sldId id="376" r:id="rId153"/>
    <p:sldId id="339" r:id="rId154"/>
    <p:sldId id="380" r:id="rId155"/>
    <p:sldId id="442" r:id="rId156"/>
    <p:sldId id="443" r:id="rId157"/>
    <p:sldId id="444" r:id="rId158"/>
    <p:sldId id="445" r:id="rId159"/>
    <p:sldId id="455" r:id="rId160"/>
    <p:sldId id="474" r:id="rId161"/>
    <p:sldId id="461" r:id="rId16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5E79-4FDF-4B26-9AEC-D54A6A6F8F65}" type="datetimeFigureOut">
              <a:rPr lang="nl-NL" smtClean="0"/>
              <a:t>12-02-2018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48CE7-BD0A-40AA-910C-9C8EF238C4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00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C85BF-DB36-4477-8EA5-421AF9F6C472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89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C85BF-DB36-4477-8EA5-421AF9F6C472}" type="slidenum">
              <a:rPr lang="nl-NL" smtClean="0"/>
              <a:t>96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390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AD16D-A35A-4CE4-A194-D41E2A99829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FCD67-6E1A-4120-A874-1A1630ED990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920E4-5305-4345-971F-DFCC20A4A87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E2447-7AE9-4CF4-A26B-9D00239B6B0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99DE5-FC62-44E1-AA36-478C3813382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D63C1-15E2-4ED6-9356-647AA4C1D51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F4742-7242-48E4-B3D2-9B236431B2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3BD98-169B-4DCA-8511-FA21DC33769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FAC1C-7BFA-4113-984B-EBFB8EF91C1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B594B-4047-427F-A9FE-70415DCAED4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FDD0E-F116-425E-A591-886DD1D716B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FC8425-30D5-4736-9268-7C11F1E656B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/>
              <a:t>Mondeling  Nederlands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l-NL"/>
              <a:t>Cursus 4  – Module 4</a:t>
            </a:r>
          </a:p>
          <a:p>
            <a:pPr eaLnBrk="1" hangingPunct="1"/>
            <a:endParaRPr lang="nl-NL"/>
          </a:p>
          <a:p>
            <a:pPr eaLnBrk="1" hangingPunct="1"/>
            <a:r>
              <a:rPr lang="nl-NL"/>
              <a:t>Dag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4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 </a:t>
            </a:r>
            <a:r>
              <a:rPr lang="nl-NL" sz="2800"/>
              <a:t>kalf</a:t>
            </a:r>
          </a:p>
        </p:txBody>
      </p:sp>
      <p:pic>
        <p:nvPicPr>
          <p:cNvPr id="11269" name="Picture 5" descr="het kalf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4516437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85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hond</a:t>
            </a:r>
          </a:p>
        </p:txBody>
      </p:sp>
      <p:pic>
        <p:nvPicPr>
          <p:cNvPr id="90117" name="Picture 5" descr="de ho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418941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04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kwaken</a:t>
            </a:r>
          </a:p>
        </p:txBody>
      </p:sp>
      <p:pic>
        <p:nvPicPr>
          <p:cNvPr id="91141" name="Picture 5" descr="kwak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465455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144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kip</a:t>
            </a:r>
          </a:p>
        </p:txBody>
      </p:sp>
      <p:pic>
        <p:nvPicPr>
          <p:cNvPr id="92165" name="Picture 5" descr="kakel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810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65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koe</a:t>
            </a:r>
          </a:p>
        </p:txBody>
      </p:sp>
      <p:pic>
        <p:nvPicPr>
          <p:cNvPr id="93189" name="Picture 5" descr="de k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0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 </a:t>
            </a:r>
            <a:r>
              <a:rPr lang="nl-NL" sz="2800"/>
              <a:t>paard</a:t>
            </a:r>
          </a:p>
        </p:txBody>
      </p:sp>
      <p:pic>
        <p:nvPicPr>
          <p:cNvPr id="94213" name="Picture 5" descr="het pa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6165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65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poes</a:t>
            </a:r>
          </a:p>
        </p:txBody>
      </p:sp>
      <p:pic>
        <p:nvPicPr>
          <p:cNvPr id="95237" name="Picture 5" descr="de po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6119812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85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poot</a:t>
            </a:r>
          </a:p>
        </p:txBody>
      </p:sp>
      <p:pic>
        <p:nvPicPr>
          <p:cNvPr id="96261" name="Picture 5" descr="de po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0"/>
            <a:ext cx="52006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884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raaf /  kraaien</a:t>
            </a:r>
          </a:p>
        </p:txBody>
      </p:sp>
      <p:pic>
        <p:nvPicPr>
          <p:cNvPr id="97285" name="Picture 5" descr="de ra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6480175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8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staart</a:t>
            </a:r>
          </a:p>
        </p:txBody>
      </p:sp>
      <p:pic>
        <p:nvPicPr>
          <p:cNvPr id="98309" name="Picture 5" descr="de sta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433888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2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vleugel</a:t>
            </a:r>
          </a:p>
        </p:txBody>
      </p:sp>
      <p:pic>
        <p:nvPicPr>
          <p:cNvPr id="99333" name="Picture 5" descr="de vleug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10406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624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kikker</a:t>
            </a:r>
          </a:p>
        </p:txBody>
      </p:sp>
      <p:pic>
        <p:nvPicPr>
          <p:cNvPr id="12293" name="Picture 5" descr="de kik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46418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vlinder</a:t>
            </a:r>
          </a:p>
        </p:txBody>
      </p:sp>
      <p:pic>
        <p:nvPicPr>
          <p:cNvPr id="100357" name="Picture 5" descr="de vli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4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vos</a:t>
            </a:r>
          </a:p>
        </p:txBody>
      </p:sp>
      <p:pic>
        <p:nvPicPr>
          <p:cNvPr id="101381" name="Picture 5" descr="de v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496300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58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blaffen</a:t>
            </a:r>
          </a:p>
        </p:txBody>
      </p:sp>
      <p:pic>
        <p:nvPicPr>
          <p:cNvPr id="102405" name="Picture 5" descr="blaff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57245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25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hinniken</a:t>
            </a:r>
          </a:p>
        </p:txBody>
      </p:sp>
      <p:pic>
        <p:nvPicPr>
          <p:cNvPr id="103429" name="Picture 5" descr="hinnek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472916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89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/>
              <a:t> </a:t>
            </a:r>
            <a:r>
              <a:rPr lang="nl-NL" sz="2800"/>
              <a:t>kakelen</a:t>
            </a:r>
          </a:p>
        </p:txBody>
      </p:sp>
      <p:pic>
        <p:nvPicPr>
          <p:cNvPr id="104453" name="Picture 5" descr="de k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059238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85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haan</a:t>
            </a:r>
          </a:p>
        </p:txBody>
      </p:sp>
      <p:pic>
        <p:nvPicPr>
          <p:cNvPr id="105477" name="Picture 5" descr="de ha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0"/>
            <a:ext cx="4397375" cy="586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624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kikker</a:t>
            </a:r>
          </a:p>
        </p:txBody>
      </p:sp>
      <p:pic>
        <p:nvPicPr>
          <p:cNvPr id="106501" name="Picture 5" descr="de kik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6732588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146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loeien</a:t>
            </a:r>
          </a:p>
        </p:txBody>
      </p:sp>
      <p:pic>
        <p:nvPicPr>
          <p:cNvPr id="107525" name="Picture 5" descr="loei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386715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62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miauwen</a:t>
            </a:r>
          </a:p>
        </p:txBody>
      </p:sp>
      <p:pic>
        <p:nvPicPr>
          <p:cNvPr id="108549" name="Picture 5" descr="miauw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0994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785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boe</a:t>
            </a:r>
          </a:p>
        </p:txBody>
      </p:sp>
      <p:pic>
        <p:nvPicPr>
          <p:cNvPr id="109573" name="Picture 5" descr="boeboe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5580063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65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koe</a:t>
            </a:r>
          </a:p>
        </p:txBody>
      </p:sp>
      <p:pic>
        <p:nvPicPr>
          <p:cNvPr id="13317" name="Picture 5" descr="de k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264275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2800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sz="2400"/>
              <a:t>de bek</a:t>
            </a:r>
          </a:p>
          <a:p>
            <a:pPr>
              <a:buFontTx/>
              <a:buNone/>
            </a:pPr>
            <a:r>
              <a:rPr lang="nl-NL" sz="2400"/>
              <a:t>de haan</a:t>
            </a:r>
          </a:p>
          <a:p>
            <a:pPr>
              <a:buFontTx/>
              <a:buNone/>
            </a:pPr>
            <a:r>
              <a:rPr lang="nl-NL" sz="2400"/>
              <a:t>de hond</a:t>
            </a:r>
          </a:p>
          <a:p>
            <a:pPr>
              <a:buFontTx/>
              <a:buNone/>
            </a:pPr>
            <a:r>
              <a:rPr lang="nl-NL" sz="2400"/>
              <a:t>de kip</a:t>
            </a:r>
          </a:p>
          <a:p>
            <a:pPr>
              <a:buFontTx/>
              <a:buNone/>
            </a:pPr>
            <a:r>
              <a:rPr lang="nl-NL" sz="2400"/>
              <a:t>de koe</a:t>
            </a:r>
          </a:p>
          <a:p>
            <a:pPr>
              <a:buFontTx/>
              <a:buNone/>
            </a:pPr>
            <a:r>
              <a:rPr lang="nl-NL" sz="2400"/>
              <a:t>het paard</a:t>
            </a:r>
          </a:p>
          <a:p>
            <a:pPr>
              <a:buFontTx/>
              <a:buNone/>
            </a:pPr>
            <a:r>
              <a:rPr lang="nl-NL" sz="2400"/>
              <a:t>de poes</a:t>
            </a:r>
          </a:p>
          <a:p>
            <a:pPr>
              <a:buFontTx/>
              <a:buNone/>
            </a:pPr>
            <a:r>
              <a:rPr lang="nl-NL" sz="2400"/>
              <a:t>de poot</a:t>
            </a:r>
          </a:p>
          <a:p>
            <a:pPr>
              <a:buFontTx/>
              <a:buNone/>
            </a:pPr>
            <a:r>
              <a:rPr lang="nl-NL" sz="2400"/>
              <a:t>de raaf</a:t>
            </a:r>
          </a:p>
          <a:p>
            <a:pPr>
              <a:buFontTx/>
              <a:buNone/>
            </a:pPr>
            <a:r>
              <a:rPr lang="nl-NL" sz="2400"/>
              <a:t>de staart</a:t>
            </a:r>
          </a:p>
          <a:p>
            <a:pPr>
              <a:buFontTx/>
              <a:buNone/>
            </a:pPr>
            <a:r>
              <a:rPr lang="nl-NL" sz="2400"/>
              <a:t>de vos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2902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sz="2400"/>
              <a:t>de bek			de bekken</a:t>
            </a:r>
          </a:p>
          <a:p>
            <a:pPr>
              <a:buFontTx/>
              <a:buNone/>
            </a:pPr>
            <a:r>
              <a:rPr lang="nl-NL" sz="2400"/>
              <a:t>de haan			de hanen</a:t>
            </a:r>
          </a:p>
          <a:p>
            <a:pPr>
              <a:buFontTx/>
              <a:buNone/>
            </a:pPr>
            <a:r>
              <a:rPr lang="nl-NL" sz="2400"/>
              <a:t>de hond			de honden</a:t>
            </a:r>
          </a:p>
          <a:p>
            <a:pPr>
              <a:buFontTx/>
              <a:buNone/>
            </a:pPr>
            <a:r>
              <a:rPr lang="nl-NL" sz="2400"/>
              <a:t>de kip				de kippen</a:t>
            </a:r>
          </a:p>
          <a:p>
            <a:pPr>
              <a:buFontTx/>
              <a:buNone/>
            </a:pPr>
            <a:r>
              <a:rPr lang="nl-NL" sz="2400"/>
              <a:t>de koe			de koeien</a:t>
            </a:r>
          </a:p>
          <a:p>
            <a:pPr>
              <a:buFontTx/>
              <a:buNone/>
            </a:pPr>
            <a:r>
              <a:rPr lang="nl-NL" sz="2400"/>
              <a:t>het paard			de paarden</a:t>
            </a:r>
          </a:p>
          <a:p>
            <a:pPr>
              <a:buFontTx/>
              <a:buNone/>
            </a:pPr>
            <a:r>
              <a:rPr lang="nl-NL" sz="2400"/>
              <a:t>de poes			de poezen</a:t>
            </a:r>
          </a:p>
          <a:p>
            <a:pPr>
              <a:buFontTx/>
              <a:buNone/>
            </a:pPr>
            <a:r>
              <a:rPr lang="nl-NL" sz="2400"/>
              <a:t>de poot			de poten</a:t>
            </a:r>
          </a:p>
          <a:p>
            <a:pPr>
              <a:buFontTx/>
              <a:buNone/>
            </a:pPr>
            <a:r>
              <a:rPr lang="nl-NL" sz="2400"/>
              <a:t>de raaf			de raven</a:t>
            </a:r>
          </a:p>
          <a:p>
            <a:pPr>
              <a:buFontTx/>
              <a:buNone/>
            </a:pPr>
            <a:r>
              <a:rPr lang="nl-NL" sz="2400"/>
              <a:t>de staart			de staarten</a:t>
            </a:r>
          </a:p>
          <a:p>
            <a:pPr>
              <a:buFontTx/>
              <a:buNone/>
            </a:pPr>
            <a:r>
              <a:rPr lang="nl-NL" sz="2400"/>
              <a:t>de vos				de vossen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3005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kikker</a:t>
            </a:r>
          </a:p>
          <a:p>
            <a:pPr>
              <a:buFontTx/>
              <a:buNone/>
            </a:pPr>
            <a:r>
              <a:rPr lang="nl-NL"/>
              <a:t>de vleugel</a:t>
            </a:r>
          </a:p>
          <a:p>
            <a:pPr>
              <a:buFontTx/>
              <a:buNone/>
            </a:pPr>
            <a:r>
              <a:rPr lang="nl-NL"/>
              <a:t>de vlinder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310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kikker			de kikkers</a:t>
            </a:r>
          </a:p>
          <a:p>
            <a:pPr>
              <a:buFontTx/>
              <a:buNone/>
            </a:pPr>
            <a:r>
              <a:rPr lang="nl-NL"/>
              <a:t>de vleugel		de vleugels</a:t>
            </a:r>
          </a:p>
          <a:p>
            <a:pPr>
              <a:buFontTx/>
              <a:buNone/>
            </a:pPr>
            <a:r>
              <a:rPr lang="nl-NL"/>
              <a:t>de vlinder			de vlinders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nl-NL" sz="3600" dirty="0"/>
              <a:t>Verwijzende functiewoorden: Plaats-er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1468"/>
            <a:ext cx="8229600" cy="5107852"/>
          </a:xfrm>
        </p:spPr>
        <p:txBody>
          <a:bodyPr/>
          <a:lstStyle/>
          <a:p>
            <a:r>
              <a:rPr lang="nl-NL" sz="2800" u="sng" dirty="0"/>
              <a:t>Wat gaan we </a:t>
            </a:r>
            <a:r>
              <a:rPr lang="nl-NL" sz="2800" u="sng" dirty="0" err="1"/>
              <a:t>doen?Tweetalcoach</a:t>
            </a:r>
            <a:endParaRPr lang="nl-NL" sz="2800" u="sng" dirty="0"/>
          </a:p>
          <a:p>
            <a:r>
              <a:rPr lang="nl-NL" sz="2800" dirty="0"/>
              <a:t>Wat hebben we nodig? </a:t>
            </a:r>
          </a:p>
          <a:p>
            <a:r>
              <a:rPr lang="nl-NL" sz="2800" dirty="0"/>
              <a:t>Plaatjes van “plekken” (</a:t>
            </a:r>
            <a:r>
              <a:rPr lang="nl-NL" sz="2800" dirty="0" err="1"/>
              <a:t>copietjes</a:t>
            </a:r>
            <a:r>
              <a:rPr lang="nl-NL" sz="2800" dirty="0"/>
              <a:t> uit ZIS mapje C4 / </a:t>
            </a:r>
            <a:r>
              <a:rPr lang="nl-NL" sz="2800" dirty="0" err="1"/>
              <a:t>digibord</a:t>
            </a:r>
            <a:r>
              <a:rPr lang="nl-NL" sz="2800" dirty="0"/>
              <a:t> kan ook)</a:t>
            </a:r>
          </a:p>
          <a:p>
            <a:r>
              <a:rPr lang="nl-NL" sz="2800" dirty="0"/>
              <a:t>Ene leerling maakt een vraagzin met </a:t>
            </a:r>
            <a:r>
              <a:rPr lang="nl-NL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waar</a:t>
            </a:r>
            <a:r>
              <a:rPr lang="nl-NL" sz="2800" dirty="0"/>
              <a:t>.</a:t>
            </a:r>
          </a:p>
          <a:p>
            <a:r>
              <a:rPr lang="nl-NL" sz="2800" dirty="0"/>
              <a:t>Andere leerling geeft antwoord en vervangt plaats door –er.</a:t>
            </a:r>
          </a:p>
          <a:p>
            <a:r>
              <a:rPr lang="nl-NL" sz="2800" dirty="0"/>
              <a:t>Bijvoorbeeld:</a:t>
            </a:r>
          </a:p>
          <a:p>
            <a:pPr marL="0" indent="0">
              <a:buNone/>
            </a:pPr>
            <a:r>
              <a:rPr lang="nl-NL" sz="2800" dirty="0"/>
              <a:t>   Ben jij weleens op </a:t>
            </a:r>
            <a:r>
              <a:rPr lang="nl-NL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het strand</a:t>
            </a:r>
            <a:r>
              <a:rPr lang="nl-NL" sz="2800" dirty="0"/>
              <a:t> geweest?</a:t>
            </a:r>
          </a:p>
          <a:p>
            <a:pPr marL="0" indent="0">
              <a:buNone/>
            </a:pPr>
            <a:r>
              <a:rPr lang="nl-NL" sz="2800" dirty="0"/>
              <a:t>   Ja, ik ben </a:t>
            </a:r>
            <a:r>
              <a:rPr lang="nl-NL" sz="2800" dirty="0">
                <a:solidFill>
                  <a:srgbClr val="663300"/>
                </a:solidFill>
              </a:rPr>
              <a:t>er</a:t>
            </a:r>
            <a:r>
              <a:rPr lang="nl-NL" sz="2800" dirty="0"/>
              <a:t> drie keer geweest.</a:t>
            </a:r>
          </a:p>
        </p:txBody>
      </p:sp>
    </p:spTree>
    <p:extLst>
      <p:ext uri="{BB962C8B-B14F-4D97-AF65-F5344CB8AC3E}">
        <p14:creationId xmlns:p14="http://schemas.microsoft.com/office/powerpoint/2010/main" val="21628689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wij geleerd?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vale toelichting 3"/>
          <p:cNvSpPr/>
          <p:nvPr/>
        </p:nvSpPr>
        <p:spPr>
          <a:xfrm>
            <a:off x="4572000" y="2204864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11560" y="2420888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2915816" y="4310342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2236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nl-NL"/>
              <a:t>Dag 5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Weet je nog?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geluid</a:t>
            </a:r>
          </a:p>
          <a:p>
            <a:r>
              <a:rPr lang="nl-NL" dirty="0"/>
              <a:t>blaffen</a:t>
            </a:r>
          </a:p>
          <a:p>
            <a:r>
              <a:rPr lang="nl-NL" dirty="0"/>
              <a:t>hinniken</a:t>
            </a:r>
          </a:p>
          <a:p>
            <a:r>
              <a:rPr lang="nl-NL" dirty="0"/>
              <a:t>loeien</a:t>
            </a:r>
          </a:p>
          <a:p>
            <a:r>
              <a:rPr lang="nl-NL" dirty="0"/>
              <a:t>de bek</a:t>
            </a:r>
          </a:p>
          <a:p>
            <a:r>
              <a:rPr lang="nl-NL" dirty="0"/>
              <a:t>de vleugel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5" descr="het gelu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0983" y="3212976"/>
            <a:ext cx="2375817" cy="316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57309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976688"/>
          </a:xfrm>
        </p:spPr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2212251" y="5877272"/>
            <a:ext cx="47194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Woord van de dag: bibberen</a:t>
            </a:r>
          </a:p>
        </p:txBody>
      </p:sp>
      <p:pic>
        <p:nvPicPr>
          <p:cNvPr id="151557" name="Picture 5" descr="bibbe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43053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6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badmuts</a:t>
            </a:r>
          </a:p>
        </p:txBody>
      </p:sp>
      <p:pic>
        <p:nvPicPr>
          <p:cNvPr id="133125" name="Picture 5" descr="de badmu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50260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04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 </a:t>
            </a:r>
            <a:r>
              <a:rPr lang="nl-NL" sz="2800"/>
              <a:t>paard </a:t>
            </a:r>
          </a:p>
        </p:txBody>
      </p:sp>
      <p:pic>
        <p:nvPicPr>
          <p:cNvPr id="14341" name="Picture 5" descr="het pa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705643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66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bangerik</a:t>
            </a:r>
          </a:p>
        </p:txBody>
      </p:sp>
      <p:pic>
        <p:nvPicPr>
          <p:cNvPr id="134149" name="Picture 5" descr="de banger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164388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0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bikini</a:t>
            </a:r>
          </a:p>
        </p:txBody>
      </p:sp>
      <p:pic>
        <p:nvPicPr>
          <p:cNvPr id="135173" name="Picture 5" descr="de bik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0"/>
            <a:ext cx="44624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44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bibs</a:t>
            </a:r>
          </a:p>
        </p:txBody>
      </p:sp>
      <p:pic>
        <p:nvPicPr>
          <p:cNvPr id="136197" name="Picture 5" descr="de bib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243887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46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camping</a:t>
            </a:r>
          </a:p>
        </p:txBody>
      </p:sp>
      <p:pic>
        <p:nvPicPr>
          <p:cNvPr id="137221" name="Picture 5" descr="de_camp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46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camping</a:t>
            </a:r>
          </a:p>
        </p:txBody>
      </p:sp>
      <p:pic>
        <p:nvPicPr>
          <p:cNvPr id="138245" name="Picture 5" descr="de camp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8486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965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caravan</a:t>
            </a:r>
          </a:p>
        </p:txBody>
      </p:sp>
      <p:pic>
        <p:nvPicPr>
          <p:cNvPr id="139269" name="Picture 5" descr="de carav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76200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665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diepe</a:t>
            </a:r>
          </a:p>
        </p:txBody>
      </p:sp>
      <p:pic>
        <p:nvPicPr>
          <p:cNvPr id="140293" name="Picture 6" descr="het diep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/>
          </a:p>
        </p:txBody>
      </p:sp>
      <p:pic>
        <p:nvPicPr>
          <p:cNvPr id="141317" name="Picture 5" descr="het diplom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7619" y="95140"/>
            <a:ext cx="4068762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19872" y="6113463"/>
            <a:ext cx="2046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</a:rPr>
              <a:t>het </a:t>
            </a:r>
            <a:r>
              <a:rPr lang="nl-NL" sz="2800" dirty="0"/>
              <a:t>diploma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2" grpId="0"/>
      <p:bldP spid="8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46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 </a:t>
            </a:r>
            <a:r>
              <a:rPr lang="nl-NL" sz="2800"/>
              <a:t>diploma</a:t>
            </a:r>
          </a:p>
        </p:txBody>
      </p:sp>
      <p:pic>
        <p:nvPicPr>
          <p:cNvPr id="142341" name="Picture 5" descr="het dipl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5830888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20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duikplank</a:t>
            </a:r>
          </a:p>
        </p:txBody>
      </p:sp>
      <p:pic>
        <p:nvPicPr>
          <p:cNvPr id="143365" name="Picture 5" descr="de duikp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7345363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0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raaf</a:t>
            </a:r>
          </a:p>
        </p:txBody>
      </p:sp>
      <p:pic>
        <p:nvPicPr>
          <p:cNvPr id="15365" name="Picture 5" descr="de ra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463" y="0"/>
            <a:ext cx="9288463" cy="59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65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kant</a:t>
            </a:r>
          </a:p>
        </p:txBody>
      </p:sp>
      <p:pic>
        <p:nvPicPr>
          <p:cNvPr id="144389" name="Picture 5" descr="de_k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7921625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925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plankje</a:t>
            </a:r>
          </a:p>
        </p:txBody>
      </p:sp>
      <p:pic>
        <p:nvPicPr>
          <p:cNvPr id="145413" name="Picture 6" descr="het plank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0"/>
            <a:ext cx="44640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0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traan</a:t>
            </a:r>
          </a:p>
        </p:txBody>
      </p:sp>
      <p:pic>
        <p:nvPicPr>
          <p:cNvPr id="146437" name="Picture 5" descr="de tra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119813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3924300" y="6113463"/>
            <a:ext cx="2324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zwembad</a:t>
            </a:r>
          </a:p>
        </p:txBody>
      </p:sp>
      <p:pic>
        <p:nvPicPr>
          <p:cNvPr id="147461" name="Picture 5" descr="het zwemb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48665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84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zwemles</a:t>
            </a:r>
          </a:p>
        </p:txBody>
      </p:sp>
      <p:pic>
        <p:nvPicPr>
          <p:cNvPr id="148485" name="Picture 5" descr="de zwem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208963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744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zwemvliezen</a:t>
            </a:r>
          </a:p>
        </p:txBody>
      </p:sp>
      <p:pic>
        <p:nvPicPr>
          <p:cNvPr id="149509" name="Picture 5" descr="de zwemvliez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597693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87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barbecueën</a:t>
            </a:r>
          </a:p>
        </p:txBody>
      </p:sp>
      <p:pic>
        <p:nvPicPr>
          <p:cNvPr id="150533" name="Picture 5" descr="barbe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46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duiken</a:t>
            </a:r>
          </a:p>
        </p:txBody>
      </p:sp>
      <p:pic>
        <p:nvPicPr>
          <p:cNvPr id="152581" name="Picture 5" descr="duiken van de duikpla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3444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op de rug zwemmen</a:t>
            </a:r>
          </a:p>
        </p:txBody>
      </p:sp>
      <p:pic>
        <p:nvPicPr>
          <p:cNvPr id="153605" name="Picture 5" descr="op de rug zwem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9216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66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kopje onder</a:t>
            </a:r>
          </a:p>
        </p:txBody>
      </p:sp>
      <p:pic>
        <p:nvPicPr>
          <p:cNvPr id="154629" name="Picture 5" descr="kopje onder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8101013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65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reis</a:t>
            </a:r>
          </a:p>
        </p:txBody>
      </p:sp>
      <p:pic>
        <p:nvPicPr>
          <p:cNvPr id="16389" name="Picture 5" descr="de re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6104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66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kopje onder</a:t>
            </a:r>
          </a:p>
        </p:txBody>
      </p:sp>
      <p:pic>
        <p:nvPicPr>
          <p:cNvPr id="155653" name="Picture 5" descr="kopje o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77771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46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duiken</a:t>
            </a:r>
          </a:p>
        </p:txBody>
      </p:sp>
      <p:pic>
        <p:nvPicPr>
          <p:cNvPr id="156677" name="Picture 5" descr="duik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46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duiken</a:t>
            </a:r>
          </a:p>
        </p:txBody>
      </p:sp>
      <p:pic>
        <p:nvPicPr>
          <p:cNvPr id="157701" name="Picture 5" descr="het die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24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zwemmen</a:t>
            </a:r>
          </a:p>
        </p:txBody>
      </p:sp>
      <p:pic>
        <p:nvPicPr>
          <p:cNvPr id="158725" name="Picture 5" descr="zwem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712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/>
          </a:p>
        </p:txBody>
      </p:sp>
      <p:pic>
        <p:nvPicPr>
          <p:cNvPr id="159749" name="Picture 5" descr="de zwemles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342741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607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badmuts</a:t>
            </a:r>
          </a:p>
          <a:p>
            <a:pPr>
              <a:buFontTx/>
              <a:buNone/>
            </a:pPr>
            <a:r>
              <a:rPr lang="nl-NL"/>
              <a:t>de bangerik</a:t>
            </a:r>
          </a:p>
          <a:p>
            <a:pPr>
              <a:buFontTx/>
              <a:buNone/>
            </a:pPr>
            <a:r>
              <a:rPr lang="nl-NL"/>
              <a:t>de bips</a:t>
            </a:r>
          </a:p>
          <a:p>
            <a:pPr>
              <a:buFontTx/>
              <a:buNone/>
            </a:pPr>
            <a:r>
              <a:rPr lang="nl-NL"/>
              <a:t>de duikplank</a:t>
            </a:r>
          </a:p>
          <a:p>
            <a:pPr>
              <a:buFontTx/>
              <a:buNone/>
            </a:pPr>
            <a:r>
              <a:rPr lang="nl-NL"/>
              <a:t>de kant</a:t>
            </a:r>
          </a:p>
          <a:p>
            <a:pPr>
              <a:buFontTx/>
              <a:buNone/>
            </a:pPr>
            <a:r>
              <a:rPr lang="nl-NL"/>
              <a:t>de traan</a:t>
            </a:r>
          </a:p>
          <a:p>
            <a:pPr>
              <a:buFontTx/>
              <a:buNone/>
            </a:pPr>
            <a:r>
              <a:rPr lang="nl-NL"/>
              <a:t>het zwembad</a:t>
            </a:r>
          </a:p>
          <a:p>
            <a:pPr>
              <a:buFontTx/>
              <a:buNone/>
            </a:pPr>
            <a:r>
              <a:rPr lang="nl-NL"/>
              <a:t>de zwemles</a:t>
            </a:r>
          </a:p>
          <a:p>
            <a:pPr>
              <a:buFontTx/>
              <a:buNone/>
            </a:pPr>
            <a:r>
              <a:rPr lang="nl-NL"/>
              <a:t>de zwemvlies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617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badmuts		de badmutsen</a:t>
            </a:r>
          </a:p>
          <a:p>
            <a:pPr>
              <a:buFontTx/>
              <a:buNone/>
            </a:pPr>
            <a:r>
              <a:rPr lang="nl-NL"/>
              <a:t>de bangerik		de bangerikken</a:t>
            </a:r>
          </a:p>
          <a:p>
            <a:pPr>
              <a:buFontTx/>
              <a:buNone/>
            </a:pPr>
            <a:r>
              <a:rPr lang="nl-NL"/>
              <a:t>de bips			de bipsen</a:t>
            </a:r>
          </a:p>
          <a:p>
            <a:pPr>
              <a:buFontTx/>
              <a:buNone/>
            </a:pPr>
            <a:r>
              <a:rPr lang="nl-NL"/>
              <a:t>de duikplank		de duikplanken</a:t>
            </a:r>
          </a:p>
          <a:p>
            <a:pPr>
              <a:buFontTx/>
              <a:buNone/>
            </a:pPr>
            <a:r>
              <a:rPr lang="nl-NL"/>
              <a:t>de kant			de kanten</a:t>
            </a:r>
          </a:p>
          <a:p>
            <a:pPr>
              <a:buFontTx/>
              <a:buNone/>
            </a:pPr>
            <a:r>
              <a:rPr lang="nl-NL"/>
              <a:t>de traan			de tranen</a:t>
            </a:r>
          </a:p>
          <a:p>
            <a:pPr>
              <a:buFontTx/>
              <a:buNone/>
            </a:pPr>
            <a:r>
              <a:rPr lang="nl-NL"/>
              <a:t>het zwembad		de zwembaden</a:t>
            </a:r>
          </a:p>
          <a:p>
            <a:pPr>
              <a:buFontTx/>
              <a:buNone/>
            </a:pPr>
            <a:r>
              <a:rPr lang="nl-NL"/>
              <a:t>de zwemles		de zwemlessen	</a:t>
            </a:r>
          </a:p>
          <a:p>
            <a:pPr>
              <a:buFontTx/>
              <a:buNone/>
            </a:pPr>
            <a:r>
              <a:rPr lang="nl-NL"/>
              <a:t>de zwemvlies		de zwemvliezen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6281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bikini</a:t>
            </a:r>
          </a:p>
          <a:p>
            <a:pPr>
              <a:buFontTx/>
              <a:buNone/>
            </a:pPr>
            <a:r>
              <a:rPr lang="nl-NL"/>
              <a:t>de camping</a:t>
            </a:r>
          </a:p>
          <a:p>
            <a:pPr>
              <a:buFontTx/>
              <a:buNone/>
            </a:pPr>
            <a:r>
              <a:rPr lang="nl-NL"/>
              <a:t>de caravan</a:t>
            </a:r>
          </a:p>
          <a:p>
            <a:pPr>
              <a:buFontTx/>
              <a:buNone/>
            </a:pPr>
            <a:r>
              <a:rPr lang="nl-NL"/>
              <a:t>het diploma</a:t>
            </a:r>
          </a:p>
          <a:p>
            <a:pPr>
              <a:buFontTx/>
              <a:buNone/>
            </a:pPr>
            <a:r>
              <a:rPr lang="nl-NL"/>
              <a:t>het plankje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1638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bikini			de bikini’s</a:t>
            </a:r>
          </a:p>
          <a:p>
            <a:pPr>
              <a:buFontTx/>
              <a:buNone/>
            </a:pPr>
            <a:r>
              <a:rPr lang="nl-NL"/>
              <a:t>de camping		de campings</a:t>
            </a:r>
          </a:p>
          <a:p>
            <a:pPr>
              <a:buFontTx/>
              <a:buNone/>
            </a:pPr>
            <a:r>
              <a:rPr lang="nl-NL"/>
              <a:t>de caravan		de caravans</a:t>
            </a:r>
          </a:p>
          <a:p>
            <a:pPr>
              <a:buFontTx/>
              <a:buNone/>
            </a:pPr>
            <a:r>
              <a:rPr lang="nl-NL"/>
              <a:t>het diploma		de diploma’s</a:t>
            </a:r>
          </a:p>
          <a:p>
            <a:pPr>
              <a:buFontTx/>
              <a:buNone/>
            </a:pPr>
            <a:r>
              <a:rPr lang="nl-NL"/>
              <a:t>het plankje		de plankjes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Het verhaal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 algn="ctr">
              <a:buNone/>
            </a:pPr>
            <a:r>
              <a:rPr lang="nl-NL" dirty="0" err="1"/>
              <a:t>wie,doet,wat,waar,wanneer</a:t>
            </a:r>
            <a:endParaRPr lang="nl-NL" dirty="0"/>
          </a:p>
          <a:p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971600" y="4077072"/>
            <a:ext cx="1440160" cy="25922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2555776" y="4077072"/>
            <a:ext cx="1440160" cy="25922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4181128" y="4077072"/>
            <a:ext cx="1440160" cy="2592288"/>
          </a:xfrm>
          <a:prstGeom prst="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832471" y="4077072"/>
            <a:ext cx="1440160" cy="2592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7431832" y="4077072"/>
            <a:ext cx="1440160" cy="2592288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321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44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</a:rPr>
              <a:t>het </a:t>
            </a:r>
            <a:r>
              <a:rPr lang="nl-NL" sz="2800" dirty="0"/>
              <a:t>spook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7874">
            <a:off x="1778304" y="1743304"/>
            <a:ext cx="6339715" cy="3240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nl-NL" sz="4000" dirty="0"/>
              <a:t>Bijvoeglijk naamwoord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3052" y="1628800"/>
            <a:ext cx="8229600" cy="4525963"/>
          </a:xfrm>
        </p:spPr>
        <p:txBody>
          <a:bodyPr/>
          <a:lstStyle/>
          <a:p>
            <a:r>
              <a:rPr lang="nl-NL" sz="2800" u="sng" dirty="0"/>
              <a:t>Wat gaan we doen? Tweegesprek op tijd</a:t>
            </a:r>
          </a:p>
          <a:p>
            <a:r>
              <a:rPr lang="nl-NL" sz="2800" dirty="0"/>
              <a:t>De leerlingen maken zinnen met zoveel mogelijk </a:t>
            </a:r>
            <a:r>
              <a:rPr lang="nl-NL" sz="2800" dirty="0" err="1"/>
              <a:t>bijv.nw</a:t>
            </a:r>
            <a:r>
              <a:rPr lang="nl-NL" sz="2800" dirty="0"/>
              <a:t> bij het verhaal van vandaag.</a:t>
            </a:r>
          </a:p>
          <a:p>
            <a:r>
              <a:rPr lang="nl-NL" sz="2800" dirty="0"/>
              <a:t>De ene leerling begint 2 minuten zinnen te maken, de ander coacht. </a:t>
            </a:r>
          </a:p>
          <a:p>
            <a:r>
              <a:rPr lang="nl-NL" sz="2800" dirty="0"/>
              <a:t>Wat vond je een hele mooie lange </a:t>
            </a:r>
            <a:r>
              <a:rPr lang="nl-NL" sz="2800"/>
              <a:t>zin?</a:t>
            </a:r>
          </a:p>
          <a:p>
            <a:r>
              <a:rPr lang="nl-NL" sz="2800"/>
              <a:t>Daarna </a:t>
            </a:r>
            <a:r>
              <a:rPr lang="nl-NL" sz="2800" dirty="0"/>
              <a:t>wisselen.</a:t>
            </a:r>
          </a:p>
          <a:p>
            <a:r>
              <a:rPr lang="nl-NL" sz="2800" dirty="0"/>
              <a:t>Bijv. Het </a:t>
            </a:r>
            <a:r>
              <a:rPr lang="nl-NL" sz="2800" dirty="0">
                <a:solidFill>
                  <a:srgbClr val="00B050"/>
                </a:solidFill>
              </a:rPr>
              <a:t>kleine</a:t>
            </a:r>
            <a:r>
              <a:rPr lang="nl-NL" sz="2800" dirty="0"/>
              <a:t> meisje met de </a:t>
            </a:r>
            <a:r>
              <a:rPr lang="nl-NL" sz="2800" dirty="0">
                <a:solidFill>
                  <a:srgbClr val="00B050"/>
                </a:solidFill>
              </a:rPr>
              <a:t>roze</a:t>
            </a:r>
            <a:r>
              <a:rPr lang="nl-NL" sz="2800" dirty="0"/>
              <a:t> bikini en de </a:t>
            </a:r>
            <a:r>
              <a:rPr lang="nl-NL" sz="2800" dirty="0">
                <a:solidFill>
                  <a:srgbClr val="00B050"/>
                </a:solidFill>
              </a:rPr>
              <a:t>blauwe</a:t>
            </a:r>
            <a:r>
              <a:rPr lang="nl-NL" sz="2800" dirty="0"/>
              <a:t> badmuts springt in het </a:t>
            </a:r>
            <a:r>
              <a:rPr lang="nl-NL" sz="2800" dirty="0">
                <a:solidFill>
                  <a:srgbClr val="00B050"/>
                </a:solidFill>
              </a:rPr>
              <a:t>grote</a:t>
            </a:r>
            <a:r>
              <a:rPr lang="nl-NL" sz="2800" dirty="0"/>
              <a:t> zwembad.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28188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wij geleerd?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vale toelichting 3"/>
          <p:cNvSpPr/>
          <p:nvPr/>
        </p:nvSpPr>
        <p:spPr>
          <a:xfrm>
            <a:off x="4572000" y="2204864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11560" y="2420888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2915816" y="4310342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86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4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stal</a:t>
            </a:r>
          </a:p>
        </p:txBody>
      </p:sp>
      <p:pic>
        <p:nvPicPr>
          <p:cNvPr id="18437" name="Picture 5" descr="de s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101013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4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vos</a:t>
            </a:r>
          </a:p>
        </p:txBody>
      </p:sp>
      <p:pic>
        <p:nvPicPr>
          <p:cNvPr id="19461" name="Picture 5" descr="de v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8027987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84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stro</a:t>
            </a:r>
          </a:p>
        </p:txBody>
      </p:sp>
      <p:pic>
        <p:nvPicPr>
          <p:cNvPr id="20485" name="Picture 5" descr="het hoo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Weet je nog?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de EHBO-koffer</a:t>
            </a:r>
            <a:endParaRPr lang="nl-NL" dirty="0"/>
          </a:p>
          <a:p>
            <a:r>
              <a:rPr lang="nl-NL" dirty="0"/>
              <a:t>de dokter</a:t>
            </a:r>
          </a:p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infuus</a:t>
            </a:r>
          </a:p>
          <a:p>
            <a:r>
              <a:rPr lang="nl-NL" dirty="0"/>
              <a:t>de medicijnen</a:t>
            </a:r>
          </a:p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ziekenhuis</a:t>
            </a:r>
          </a:p>
          <a:p>
            <a:r>
              <a:rPr lang="nl-NL" dirty="0"/>
              <a:t>de verpleegster</a:t>
            </a:r>
          </a:p>
          <a:p>
            <a:endParaRPr lang="nl-NL" dirty="0"/>
          </a:p>
        </p:txBody>
      </p:sp>
      <p:pic>
        <p:nvPicPr>
          <p:cNvPr id="4" name="Picture 4" descr="behandelkamer ziekenhu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533875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6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vlinder</a:t>
            </a:r>
          </a:p>
        </p:txBody>
      </p:sp>
      <p:pic>
        <p:nvPicPr>
          <p:cNvPr id="21509" name="Picture 5" descr="de vli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622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    de wei</a:t>
            </a:r>
          </a:p>
        </p:txBody>
      </p:sp>
      <p:pic>
        <p:nvPicPr>
          <p:cNvPr id="22533" name="Picture 5" descr="de we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31691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25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zaklamp</a:t>
            </a:r>
          </a:p>
        </p:txBody>
      </p:sp>
      <p:pic>
        <p:nvPicPr>
          <p:cNvPr id="23557" name="Picture 5" descr="de zakla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7594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06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aankijken</a:t>
            </a:r>
          </a:p>
        </p:txBody>
      </p:sp>
      <p:pic>
        <p:nvPicPr>
          <p:cNvPr id="24581" name="Picture 5" descr="aankijk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57245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663825" y="6113463"/>
            <a:ext cx="4103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paard spitst zijn oren</a:t>
            </a:r>
          </a:p>
        </p:txBody>
      </p:sp>
      <p:pic>
        <p:nvPicPr>
          <p:cNvPr id="25605" name="Picture 5" descr="het pa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-27384"/>
            <a:ext cx="705643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843213" y="6113463"/>
            <a:ext cx="420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een hekel hebben aan …</a:t>
            </a:r>
          </a:p>
        </p:txBody>
      </p:sp>
      <p:pic>
        <p:nvPicPr>
          <p:cNvPr id="26629" name="Picture 5" descr="een hekel hebben a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885113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146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loeien</a:t>
            </a:r>
          </a:p>
        </p:txBody>
      </p:sp>
      <p:pic>
        <p:nvPicPr>
          <p:cNvPr id="27653" name="Picture 5" descr="loei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" y="181769"/>
            <a:ext cx="7559675" cy="5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04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sjokken</a:t>
            </a:r>
          </a:p>
        </p:txBody>
      </p:sp>
      <p:pic>
        <p:nvPicPr>
          <p:cNvPr id="28677" name="Picture 5" descr="sjokk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2897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4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wegsturen</a:t>
            </a:r>
          </a:p>
        </p:txBody>
      </p:sp>
      <p:pic>
        <p:nvPicPr>
          <p:cNvPr id="29701" name="Picture 5" descr="wegstu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777163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85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hond</a:t>
            </a:r>
          </a:p>
        </p:txBody>
      </p:sp>
      <p:pic>
        <p:nvPicPr>
          <p:cNvPr id="30725" name="Picture 5" descr="de oren spits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45212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763688" y="5864553"/>
            <a:ext cx="52196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Woord van de dag: de boerderij</a:t>
            </a:r>
          </a:p>
        </p:txBody>
      </p:sp>
      <p:pic>
        <p:nvPicPr>
          <p:cNvPr id="6149" name="Picture 5" descr="de boerderi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419872" y="6126163"/>
            <a:ext cx="2665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de klederdracht</a:t>
            </a:r>
          </a:p>
        </p:txBody>
      </p:sp>
      <p:pic>
        <p:nvPicPr>
          <p:cNvPr id="31749" name="Picture 5" descr="de 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65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hooi</a:t>
            </a:r>
          </a:p>
        </p:txBody>
      </p:sp>
      <p:pic>
        <p:nvPicPr>
          <p:cNvPr id="32773" name="Picture 5" descr="de bo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491880" y="6093296"/>
            <a:ext cx="2765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de koe – </a:t>
            </a:r>
            <a:r>
              <a:rPr lang="nl-NL" sz="2800" dirty="0" err="1"/>
              <a:t>boeoe</a:t>
            </a:r>
            <a:r>
              <a:rPr lang="nl-NL" sz="2800" dirty="0"/>
              <a:t>!</a:t>
            </a:r>
          </a:p>
        </p:txBody>
      </p:sp>
      <p:pic>
        <p:nvPicPr>
          <p:cNvPr id="33797" name="Picture 5" descr="de k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264275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2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verdwaald</a:t>
            </a:r>
          </a:p>
        </p:txBody>
      </p:sp>
      <p:pic>
        <p:nvPicPr>
          <p:cNvPr id="34821" name="Picture 5" descr="verdwaa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0"/>
            <a:ext cx="34131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358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sz="1800"/>
              <a:t>het blad</a:t>
            </a:r>
          </a:p>
          <a:p>
            <a:pPr>
              <a:buFontTx/>
              <a:buNone/>
            </a:pPr>
            <a:r>
              <a:rPr lang="nl-NL" sz="1800"/>
              <a:t>de boer</a:t>
            </a:r>
          </a:p>
          <a:p>
            <a:pPr>
              <a:buFontTx/>
              <a:buNone/>
            </a:pPr>
            <a:r>
              <a:rPr lang="nl-NL" sz="1800"/>
              <a:t>de boerin</a:t>
            </a:r>
          </a:p>
          <a:p>
            <a:pPr>
              <a:buFontTx/>
              <a:buNone/>
            </a:pPr>
            <a:r>
              <a:rPr lang="nl-NL" sz="1800"/>
              <a:t>de boerderij</a:t>
            </a:r>
          </a:p>
          <a:p>
            <a:pPr>
              <a:buFontTx/>
              <a:buNone/>
            </a:pPr>
            <a:r>
              <a:rPr lang="nl-NL" sz="1800"/>
              <a:t>de hark</a:t>
            </a:r>
          </a:p>
          <a:p>
            <a:pPr>
              <a:buFontTx/>
              <a:buNone/>
            </a:pPr>
            <a:r>
              <a:rPr lang="nl-NL" sz="1800"/>
              <a:t>het kalfje</a:t>
            </a:r>
          </a:p>
          <a:p>
            <a:pPr>
              <a:buFontTx/>
              <a:buNone/>
            </a:pPr>
            <a:r>
              <a:rPr lang="nl-NL" sz="1800"/>
              <a:t>de koe</a:t>
            </a:r>
          </a:p>
          <a:p>
            <a:pPr>
              <a:buFontTx/>
              <a:buNone/>
            </a:pPr>
            <a:r>
              <a:rPr lang="nl-NL" sz="1800"/>
              <a:t>het paard</a:t>
            </a:r>
          </a:p>
          <a:p>
            <a:pPr>
              <a:buFontTx/>
              <a:buNone/>
            </a:pPr>
            <a:r>
              <a:rPr lang="nl-NL" sz="1800"/>
              <a:t>de raaf</a:t>
            </a:r>
          </a:p>
          <a:p>
            <a:pPr>
              <a:buFontTx/>
              <a:buNone/>
            </a:pPr>
            <a:r>
              <a:rPr lang="nl-NL" sz="1800"/>
              <a:t>de reis</a:t>
            </a:r>
          </a:p>
          <a:p>
            <a:pPr>
              <a:buFontTx/>
              <a:buNone/>
            </a:pPr>
            <a:r>
              <a:rPr lang="nl-NL" sz="1800"/>
              <a:t>het spook</a:t>
            </a:r>
          </a:p>
          <a:p>
            <a:pPr>
              <a:buFontTx/>
              <a:buNone/>
            </a:pPr>
            <a:r>
              <a:rPr lang="nl-NL" sz="1800"/>
              <a:t>de stal</a:t>
            </a:r>
          </a:p>
          <a:p>
            <a:pPr>
              <a:buFontTx/>
              <a:buNone/>
            </a:pPr>
            <a:r>
              <a:rPr lang="nl-NL" sz="1800"/>
              <a:t>de vos</a:t>
            </a:r>
          </a:p>
          <a:p>
            <a:pPr>
              <a:buFontTx/>
              <a:buNone/>
            </a:pPr>
            <a:r>
              <a:rPr lang="nl-NL" sz="1800"/>
              <a:t>de zaklamp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368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 sz="1800"/>
              <a:t>het blad			de bladeren</a:t>
            </a:r>
          </a:p>
          <a:p>
            <a:pPr>
              <a:buFontTx/>
              <a:buNone/>
            </a:pPr>
            <a:r>
              <a:rPr lang="nl-NL" sz="1800"/>
              <a:t>de boer			de boeren</a:t>
            </a:r>
          </a:p>
          <a:p>
            <a:pPr>
              <a:buFontTx/>
              <a:buNone/>
            </a:pPr>
            <a:r>
              <a:rPr lang="nl-NL" sz="1800"/>
              <a:t>de boerin		de boerinnen</a:t>
            </a:r>
          </a:p>
          <a:p>
            <a:pPr>
              <a:buFontTx/>
              <a:buNone/>
            </a:pPr>
            <a:r>
              <a:rPr lang="nl-NL" sz="1800"/>
              <a:t>de boerderij		de boerderijen</a:t>
            </a:r>
          </a:p>
          <a:p>
            <a:pPr>
              <a:buFontTx/>
              <a:buNone/>
            </a:pPr>
            <a:r>
              <a:rPr lang="nl-NL" sz="1800"/>
              <a:t>de hark			de harken</a:t>
            </a:r>
          </a:p>
          <a:p>
            <a:pPr>
              <a:buFontTx/>
              <a:buNone/>
            </a:pPr>
            <a:r>
              <a:rPr lang="nl-NL" sz="1800"/>
              <a:t>de koe			de koeien</a:t>
            </a:r>
          </a:p>
          <a:p>
            <a:pPr>
              <a:buFontTx/>
              <a:buNone/>
            </a:pPr>
            <a:r>
              <a:rPr lang="nl-NL" sz="1800"/>
              <a:t>het paard		de paarden</a:t>
            </a:r>
          </a:p>
          <a:p>
            <a:pPr>
              <a:buFontTx/>
              <a:buNone/>
            </a:pPr>
            <a:r>
              <a:rPr lang="nl-NL" sz="1800"/>
              <a:t>de raaf			de raven</a:t>
            </a:r>
          </a:p>
          <a:p>
            <a:pPr>
              <a:buFontTx/>
              <a:buNone/>
            </a:pPr>
            <a:r>
              <a:rPr lang="nl-NL" sz="1800"/>
              <a:t>de reis			de reizen</a:t>
            </a:r>
          </a:p>
          <a:p>
            <a:pPr>
              <a:buFontTx/>
              <a:buNone/>
            </a:pPr>
            <a:r>
              <a:rPr lang="nl-NL" sz="1800"/>
              <a:t>het spook		de spoken</a:t>
            </a:r>
          </a:p>
          <a:p>
            <a:pPr>
              <a:buFontTx/>
              <a:buNone/>
            </a:pPr>
            <a:r>
              <a:rPr lang="nl-NL" sz="1800"/>
              <a:t>de stal			de stallen</a:t>
            </a:r>
          </a:p>
          <a:p>
            <a:pPr>
              <a:buFontTx/>
              <a:buNone/>
            </a:pPr>
            <a:r>
              <a:rPr lang="nl-NL" sz="1800"/>
              <a:t>de vos			de vossen</a:t>
            </a:r>
          </a:p>
          <a:p>
            <a:pPr>
              <a:buFontTx/>
              <a:buNone/>
            </a:pPr>
            <a:r>
              <a:rPr lang="nl-NL" sz="1800"/>
              <a:t>de zaklamp		de zaklampen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37891" name="Tijdelijke aanduiding voor inhoud 2"/>
          <p:cNvSpPr>
            <a:spLocks noGrp="1"/>
          </p:cNvSpPr>
          <p:nvPr>
            <p:ph idx="1"/>
          </p:nvPr>
        </p:nvSpPr>
        <p:spPr>
          <a:xfrm>
            <a:off x="539750" y="17002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nl-NL"/>
              <a:t>de egel</a:t>
            </a:r>
          </a:p>
          <a:p>
            <a:pPr>
              <a:buFontTx/>
              <a:buNone/>
            </a:pPr>
            <a:r>
              <a:rPr lang="nl-NL"/>
              <a:t>de foto</a:t>
            </a:r>
          </a:p>
          <a:p>
            <a:pPr>
              <a:buFontTx/>
              <a:buNone/>
            </a:pPr>
            <a:r>
              <a:rPr lang="nl-NL"/>
              <a:t>de kikker</a:t>
            </a:r>
          </a:p>
          <a:p>
            <a:pPr>
              <a:buFontTx/>
              <a:buNone/>
            </a:pPr>
            <a:r>
              <a:rPr lang="nl-NL"/>
              <a:t>de vlinder</a:t>
            </a:r>
          </a:p>
          <a:p>
            <a:pPr>
              <a:buFontTx/>
              <a:buNone/>
            </a:pPr>
            <a:r>
              <a:rPr lang="nl-NL"/>
              <a:t>het kalfje		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389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egel			de egels</a:t>
            </a:r>
          </a:p>
          <a:p>
            <a:pPr>
              <a:buFontTx/>
              <a:buNone/>
            </a:pPr>
            <a:r>
              <a:rPr lang="nl-NL"/>
              <a:t>de foto			de foto’s</a:t>
            </a:r>
          </a:p>
          <a:p>
            <a:pPr>
              <a:buFontTx/>
              <a:buNone/>
            </a:pPr>
            <a:r>
              <a:rPr lang="nl-NL"/>
              <a:t>de kikker			de kikkers</a:t>
            </a:r>
          </a:p>
          <a:p>
            <a:pPr>
              <a:buFontTx/>
              <a:buNone/>
            </a:pPr>
            <a:r>
              <a:rPr lang="nl-NL"/>
              <a:t>de vlinder			de vlinders</a:t>
            </a:r>
          </a:p>
          <a:p>
            <a:pPr>
              <a:buFontTx/>
              <a:buNone/>
            </a:pPr>
            <a:r>
              <a:rPr lang="nl-NL"/>
              <a:t>het kalfje			de kalfjes</a:t>
            </a:r>
          </a:p>
          <a:p>
            <a:pPr>
              <a:buFontTx/>
              <a:buNone/>
            </a:pPr>
            <a:endParaRPr lang="nl-N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Het verhaal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 algn="ctr">
              <a:buNone/>
            </a:pPr>
            <a:r>
              <a:rPr lang="nl-NL" dirty="0" err="1"/>
              <a:t>wie,doet,wat,waar,wanneer</a:t>
            </a:r>
            <a:endParaRPr lang="nl-NL" dirty="0"/>
          </a:p>
          <a:p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971600" y="4077072"/>
            <a:ext cx="1440160" cy="25922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2555776" y="4077072"/>
            <a:ext cx="1440160" cy="25922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4181128" y="4077072"/>
            <a:ext cx="1440160" cy="2592288"/>
          </a:xfrm>
          <a:prstGeom prst="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832471" y="4077072"/>
            <a:ext cx="1440160" cy="2592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7431832" y="4077072"/>
            <a:ext cx="1440160" cy="2592288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91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nl-NL" sz="2800" dirty="0"/>
              <a:t>Zinnen samengesteld met voegwoorden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5839" y="1268760"/>
            <a:ext cx="8229600" cy="4525963"/>
          </a:xfrm>
        </p:spPr>
        <p:txBody>
          <a:bodyPr/>
          <a:lstStyle/>
          <a:p>
            <a:r>
              <a:rPr lang="nl-NL" sz="2800" u="sng" dirty="0"/>
              <a:t>Wat gaan we doen? Tweegesprek op tijd.</a:t>
            </a:r>
          </a:p>
          <a:p>
            <a:r>
              <a:rPr lang="nl-NL" sz="2800" dirty="0"/>
              <a:t>De leerlingen gaan in tweetallen het verhaal van de dag navertellen.</a:t>
            </a:r>
          </a:p>
          <a:p>
            <a:r>
              <a:rPr lang="nl-NL" sz="2800" dirty="0"/>
              <a:t>Bij elke verhaalplaat maken zij zinnen en proberen ze voegwoorden te gebruiken om lange zinnen te vormen.</a:t>
            </a:r>
          </a:p>
          <a:p>
            <a:r>
              <a:rPr lang="nl-NL" sz="2800" dirty="0"/>
              <a:t>Voegwoorden: </a:t>
            </a:r>
            <a:r>
              <a:rPr lang="nl-NL" dirty="0"/>
              <a:t>maar - als - want – toen</a:t>
            </a:r>
          </a:p>
          <a:p>
            <a:r>
              <a:rPr lang="nl-NL" sz="2800" dirty="0"/>
              <a:t>Na </a:t>
            </a:r>
            <a:r>
              <a:rPr lang="nl-NL" sz="2800" dirty="0" err="1"/>
              <a:t>ca</a:t>
            </a:r>
            <a:r>
              <a:rPr lang="nl-NL" sz="2800" dirty="0"/>
              <a:t> 2 minuten de volgende plaat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824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87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bladeren</a:t>
            </a:r>
          </a:p>
        </p:txBody>
      </p:sp>
      <p:pic>
        <p:nvPicPr>
          <p:cNvPr id="4101" name="Picture 5" descr="de blade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597693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wij geleerd?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vale toelichting 3"/>
          <p:cNvSpPr/>
          <p:nvPr/>
        </p:nvSpPr>
        <p:spPr>
          <a:xfrm>
            <a:off x="4572000" y="2204864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11560" y="2420888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2915816" y="4310342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7776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nl-NL"/>
              <a:t>Dag 2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Weet je nog?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70074"/>
            <a:ext cx="8229600" cy="4525963"/>
          </a:xfrm>
        </p:spPr>
        <p:txBody>
          <a:bodyPr/>
          <a:lstStyle/>
          <a:p>
            <a:r>
              <a:rPr lang="nl-NL" dirty="0"/>
              <a:t>de boerderij</a:t>
            </a:r>
          </a:p>
          <a:p>
            <a:r>
              <a:rPr lang="nl-NL" dirty="0"/>
              <a:t>de boer / de boerin</a:t>
            </a:r>
          </a:p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paard</a:t>
            </a:r>
          </a:p>
          <a:p>
            <a:r>
              <a:rPr lang="nl-NL" dirty="0"/>
              <a:t>de koe</a:t>
            </a:r>
          </a:p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stro</a:t>
            </a:r>
          </a:p>
        </p:txBody>
      </p:sp>
      <p:pic>
        <p:nvPicPr>
          <p:cNvPr id="5" name="Picture 5" descr="de boerderi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33056"/>
            <a:ext cx="4233117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0502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208" y="260648"/>
            <a:ext cx="8229600" cy="1143000"/>
          </a:xfrm>
        </p:spPr>
        <p:txBody>
          <a:bodyPr/>
          <a:lstStyle/>
          <a:p>
            <a:r>
              <a:rPr lang="nl-NL" dirty="0"/>
              <a:t> weet je nog?</a:t>
            </a:r>
            <a:br>
              <a:rPr lang="nl-NL" dirty="0"/>
            </a:br>
            <a:r>
              <a:rPr lang="nl-NL" dirty="0"/>
              <a:t>Het verhaal</a:t>
            </a:r>
          </a:p>
        </p:txBody>
      </p:sp>
      <p:sp>
        <p:nvSpPr>
          <p:cNvPr id="4" name="Rechthoek 3"/>
          <p:cNvSpPr/>
          <p:nvPr/>
        </p:nvSpPr>
        <p:spPr>
          <a:xfrm>
            <a:off x="1168357" y="1772816"/>
            <a:ext cx="1440160" cy="25922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Wie?</a:t>
            </a:r>
          </a:p>
        </p:txBody>
      </p:sp>
      <p:sp>
        <p:nvSpPr>
          <p:cNvPr id="5" name="Rechthoek 4"/>
          <p:cNvSpPr/>
          <p:nvPr/>
        </p:nvSpPr>
        <p:spPr>
          <a:xfrm>
            <a:off x="2946005" y="1772816"/>
            <a:ext cx="1440160" cy="25922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doet?</a:t>
            </a:r>
          </a:p>
        </p:txBody>
      </p:sp>
      <p:sp>
        <p:nvSpPr>
          <p:cNvPr id="6" name="Rechthoek 5"/>
          <p:cNvSpPr/>
          <p:nvPr/>
        </p:nvSpPr>
        <p:spPr>
          <a:xfrm>
            <a:off x="4731153" y="1772816"/>
            <a:ext cx="1440160" cy="2592288"/>
          </a:xfrm>
          <a:prstGeom prst="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wat?</a:t>
            </a:r>
          </a:p>
        </p:txBody>
      </p:sp>
      <p:sp>
        <p:nvSpPr>
          <p:cNvPr id="7" name="Rechthoek 6"/>
          <p:cNvSpPr/>
          <p:nvPr/>
        </p:nvSpPr>
        <p:spPr>
          <a:xfrm>
            <a:off x="6540862" y="1772816"/>
            <a:ext cx="1440160" cy="2592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waar?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88334" y="458112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Herhaal de namen van de hoofdpersonen en wijs aan op de WIE kaart</a:t>
            </a:r>
          </a:p>
        </p:txBody>
      </p:sp>
    </p:spTree>
    <p:extLst>
      <p:ext uri="{BB962C8B-B14F-4D97-AF65-F5344CB8AC3E}">
        <p14:creationId xmlns:p14="http://schemas.microsoft.com/office/powerpoint/2010/main" val="789046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339752" y="6126163"/>
            <a:ext cx="42979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Woord van de dag: de bui</a:t>
            </a:r>
          </a:p>
        </p:txBody>
      </p:sp>
      <p:pic>
        <p:nvPicPr>
          <p:cNvPr id="43013" name="Picture 5" descr="regen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488237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09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nl-NL"/>
          </a:p>
        </p:txBody>
      </p:sp>
      <p:pic>
        <p:nvPicPr>
          <p:cNvPr id="40964" name="Picture 2" descr="http://www.nieuwsregio.nl/uploads/eBk9G91aWYa-r39th0thnw/24PdDAHVnoa8wO-m-HcZgg/448-bewol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0"/>
            <a:ext cx="640873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29000" y="6093296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de bewolking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16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bui</a:t>
            </a:r>
          </a:p>
        </p:txBody>
      </p:sp>
      <p:pic>
        <p:nvPicPr>
          <p:cNvPr id="41989" name="Picture 5" descr="de bu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956550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586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oorwarmers</a:t>
            </a:r>
          </a:p>
        </p:txBody>
      </p:sp>
      <p:pic>
        <p:nvPicPr>
          <p:cNvPr id="44037" name="Picture 5" descr="de oorwarm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62865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pic>
        <p:nvPicPr>
          <p:cNvPr id="4505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0"/>
            <a:ext cx="7272337" cy="5448300"/>
          </a:xfrm>
          <a:noFill/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3275856" y="5877272"/>
            <a:ext cx="21463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de opklaring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628231" y="6126163"/>
            <a:ext cx="1887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de paraplu</a:t>
            </a:r>
          </a:p>
        </p:txBody>
      </p:sp>
      <p:pic>
        <p:nvPicPr>
          <p:cNvPr id="46085" name="Picture 5" descr="de parap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54356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685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boerin</a:t>
            </a:r>
          </a:p>
        </p:txBody>
      </p:sp>
      <p:pic>
        <p:nvPicPr>
          <p:cNvPr id="5125" name="Picture 5" descr="de boer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56515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25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seizoen</a:t>
            </a:r>
          </a:p>
        </p:txBody>
      </p:sp>
      <p:pic>
        <p:nvPicPr>
          <p:cNvPr id="47109" name="Picture 5" descr="het seizo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60483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65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 </a:t>
            </a:r>
            <a:r>
              <a:rPr lang="nl-NL" sz="2800"/>
              <a:t>weer</a:t>
            </a:r>
          </a:p>
        </p:txBody>
      </p:sp>
      <p:pic>
        <p:nvPicPr>
          <p:cNvPr id="48133" name="Picture 5" descr="het_we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76250"/>
            <a:ext cx="7704137" cy="551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65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weer</a:t>
            </a:r>
          </a:p>
        </p:txBody>
      </p:sp>
      <p:pic>
        <p:nvPicPr>
          <p:cNvPr id="49157" name="Picture 5" descr="de bewol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687705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bevriezen</a:t>
            </a:r>
          </a:p>
        </p:txBody>
      </p:sp>
      <p:pic>
        <p:nvPicPr>
          <p:cNvPr id="50181" name="Picture 5" descr="bevriez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353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bevriezen</a:t>
            </a:r>
          </a:p>
        </p:txBody>
      </p:sp>
      <p:pic>
        <p:nvPicPr>
          <p:cNvPr id="51205" name="Picture 5" descr="k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273925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3327400" y="6040438"/>
            <a:ext cx="1566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hagel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66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hagelen</a:t>
            </a:r>
          </a:p>
        </p:txBody>
      </p:sp>
      <p:pic>
        <p:nvPicPr>
          <p:cNvPr id="53253" name="Picture 5" descr="hagel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885112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2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sneeuwen</a:t>
            </a:r>
          </a:p>
        </p:txBody>
      </p:sp>
      <p:pic>
        <p:nvPicPr>
          <p:cNvPr id="54277" name="Picture 5" descr="sneeuw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860425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665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miezeren</a:t>
            </a:r>
          </a:p>
        </p:txBody>
      </p:sp>
      <p:pic>
        <p:nvPicPr>
          <p:cNvPr id="55301" name="Picture 5" descr="mieze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0"/>
            <a:ext cx="74168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684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nat</a:t>
            </a:r>
          </a:p>
        </p:txBody>
      </p:sp>
      <p:pic>
        <p:nvPicPr>
          <p:cNvPr id="56325" name="Picture 5" descr="n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40417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66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egel</a:t>
            </a:r>
          </a:p>
        </p:txBody>
      </p:sp>
      <p:pic>
        <p:nvPicPr>
          <p:cNvPr id="7173" name="Picture 5" descr="de eg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106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droog</a:t>
            </a:r>
          </a:p>
        </p:txBody>
      </p:sp>
      <p:pic>
        <p:nvPicPr>
          <p:cNvPr id="57349" name="Picture 5" descr="dro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066088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106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droog</a:t>
            </a:r>
          </a:p>
        </p:txBody>
      </p:sp>
      <p:pic>
        <p:nvPicPr>
          <p:cNvPr id="58373" name="Picture 5" descr="de opkla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96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koud</a:t>
            </a:r>
          </a:p>
        </p:txBody>
      </p:sp>
      <p:pic>
        <p:nvPicPr>
          <p:cNvPr id="59397" name="Picture 5" descr="de wintw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172450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065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warm</a:t>
            </a:r>
          </a:p>
        </p:txBody>
      </p:sp>
      <p:pic>
        <p:nvPicPr>
          <p:cNvPr id="60421" name="Picture 5" descr="wa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5719763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614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oorwarmer</a:t>
            </a:r>
          </a:p>
          <a:p>
            <a:pPr>
              <a:buFontTx/>
              <a:buNone/>
            </a:pPr>
            <a:r>
              <a:rPr lang="nl-NL"/>
              <a:t>de paraplu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624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oorwarmer		de oorwarmers</a:t>
            </a:r>
          </a:p>
          <a:p>
            <a:pPr>
              <a:buFontTx/>
              <a:buNone/>
            </a:pPr>
            <a:r>
              <a:rPr lang="nl-NL"/>
              <a:t>de paraplu		de paraplu’s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nl-NL" sz="4000" dirty="0"/>
              <a:t>Trappen van vergelijking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/>
          <a:lstStyle/>
          <a:p>
            <a:r>
              <a:rPr lang="nl-NL" u="sng" dirty="0"/>
              <a:t>Wat gaan we doen? Tweetal-coach</a:t>
            </a:r>
          </a:p>
          <a:p>
            <a:r>
              <a:rPr lang="nl-NL" dirty="0"/>
              <a:t>De ene leerling maakt een zin met een </a:t>
            </a:r>
            <a:r>
              <a:rPr lang="nl-NL" dirty="0" err="1"/>
              <a:t>bijv.nw</a:t>
            </a:r>
            <a:r>
              <a:rPr lang="nl-NL" dirty="0"/>
              <a:t> erin. Andere leerling coacht.</a:t>
            </a:r>
          </a:p>
          <a:p>
            <a:r>
              <a:rPr lang="nl-NL" dirty="0"/>
              <a:t>De andere leerling maakt een zin met trap van vergelijking en de eerste leerling de derde overtreffende trap.</a:t>
            </a:r>
          </a:p>
          <a:p>
            <a:r>
              <a:rPr lang="nl-NL" dirty="0"/>
              <a:t>Bijvoorbeeld:</a:t>
            </a:r>
          </a:p>
          <a:p>
            <a:pPr marL="0" indent="0">
              <a:buNone/>
            </a:pPr>
            <a:r>
              <a:rPr lang="nl-NL" dirty="0"/>
              <a:t>1. De poes is </a:t>
            </a:r>
            <a:r>
              <a:rPr lang="nl-NL" dirty="0">
                <a:solidFill>
                  <a:srgbClr val="00B050"/>
                </a:solidFill>
              </a:rPr>
              <a:t>klein</a:t>
            </a:r>
          </a:p>
          <a:p>
            <a:pPr marL="0" indent="0">
              <a:buNone/>
            </a:pPr>
            <a:r>
              <a:rPr lang="nl-NL" dirty="0"/>
              <a:t>2. De muis is </a:t>
            </a:r>
            <a:r>
              <a:rPr lang="nl-NL" dirty="0">
                <a:solidFill>
                  <a:srgbClr val="00B050"/>
                </a:solidFill>
              </a:rPr>
              <a:t>kleiner</a:t>
            </a:r>
          </a:p>
          <a:p>
            <a:pPr marL="0" indent="0">
              <a:buNone/>
            </a:pPr>
            <a:r>
              <a:rPr lang="nl-NL" dirty="0"/>
              <a:t>3. De spin is het </a:t>
            </a:r>
            <a:r>
              <a:rPr lang="nl-NL" dirty="0">
                <a:solidFill>
                  <a:srgbClr val="00B050"/>
                </a:solidFill>
              </a:rPr>
              <a:t>kleinst(e)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8908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wij geleerd?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vale toelichting 3"/>
          <p:cNvSpPr/>
          <p:nvPr/>
        </p:nvSpPr>
        <p:spPr>
          <a:xfrm>
            <a:off x="4572000" y="2204864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11560" y="2420888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2915816" y="4310342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9558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nl-NL"/>
              <a:t>	Dag 3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Weet je nog?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bui</a:t>
            </a:r>
          </a:p>
          <a:p>
            <a:r>
              <a:rPr lang="nl-NL" dirty="0"/>
              <a:t>de bewolking</a:t>
            </a:r>
          </a:p>
          <a:p>
            <a:r>
              <a:rPr lang="nl-NL" dirty="0"/>
              <a:t>de paraplu</a:t>
            </a:r>
          </a:p>
          <a:p>
            <a:r>
              <a:rPr lang="nl-NL" dirty="0">
                <a:solidFill>
                  <a:srgbClr val="FF0000"/>
                </a:solidFill>
              </a:rPr>
              <a:t>het </a:t>
            </a:r>
            <a:r>
              <a:rPr lang="nl-NL" dirty="0"/>
              <a:t>weer</a:t>
            </a:r>
          </a:p>
          <a:p>
            <a:r>
              <a:rPr lang="nl-NL" dirty="0"/>
              <a:t>regenen</a:t>
            </a:r>
          </a:p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seizoen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5" descr="regen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005064"/>
            <a:ext cx="3096964" cy="24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122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 </a:t>
            </a:r>
            <a:r>
              <a:rPr lang="nl-NL" sz="2800"/>
              <a:t>geluid</a:t>
            </a:r>
          </a:p>
        </p:txBody>
      </p:sp>
      <p:pic>
        <p:nvPicPr>
          <p:cNvPr id="8197" name="Picture 5" descr="het gelu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58324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835696" y="6151532"/>
            <a:ext cx="52981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Woord van de dag: de oppasser</a:t>
            </a:r>
          </a:p>
        </p:txBody>
      </p:sp>
      <p:pic>
        <p:nvPicPr>
          <p:cNvPr id="71685" name="Picture 5" descr="de oppass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6624637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16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bui</a:t>
            </a:r>
          </a:p>
        </p:txBody>
      </p:sp>
      <p:pic>
        <p:nvPicPr>
          <p:cNvPr id="64517" name="Picture 5" descr="de bu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8101012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266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dierentuin</a:t>
            </a:r>
          </a:p>
        </p:txBody>
      </p:sp>
      <p:pic>
        <p:nvPicPr>
          <p:cNvPr id="65541" name="Picture 5" descr="de dierentu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60579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046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flamingo</a:t>
            </a:r>
          </a:p>
        </p:txBody>
      </p:sp>
      <p:pic>
        <p:nvPicPr>
          <p:cNvPr id="66565" name="Picture 5" descr="de flamin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221163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443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fototoestel</a:t>
            </a:r>
          </a:p>
        </p:txBody>
      </p:sp>
      <p:pic>
        <p:nvPicPr>
          <p:cNvPr id="67589" name="Picture 5" descr="het fototoes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6192837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85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giraf</a:t>
            </a:r>
          </a:p>
        </p:txBody>
      </p:sp>
      <p:pic>
        <p:nvPicPr>
          <p:cNvPr id="68613" name="Picture 5" descr="de gira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44196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627313" y="6113463"/>
            <a:ext cx="434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kant (op de kant zitten)</a:t>
            </a:r>
          </a:p>
        </p:txBody>
      </p:sp>
      <p:pic>
        <p:nvPicPr>
          <p:cNvPr id="69637" name="Picture 5" descr="de k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6372225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65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mus</a:t>
            </a:r>
          </a:p>
        </p:txBody>
      </p:sp>
      <p:pic>
        <p:nvPicPr>
          <p:cNvPr id="70661" name="Picture 5" descr="de 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6696075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46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pauw</a:t>
            </a:r>
          </a:p>
        </p:txBody>
      </p:sp>
      <p:pic>
        <p:nvPicPr>
          <p:cNvPr id="72709" name="Picture 5" descr="de Pa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0"/>
            <a:ext cx="40576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66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pinguïn</a:t>
            </a:r>
          </a:p>
        </p:txBody>
      </p:sp>
      <p:pic>
        <p:nvPicPr>
          <p:cNvPr id="73733" name="Picture 5" descr="de pingu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0"/>
            <a:ext cx="3630612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385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hark</a:t>
            </a:r>
          </a:p>
        </p:txBody>
      </p:sp>
      <p:pic>
        <p:nvPicPr>
          <p:cNvPr id="9221" name="Picture 5" descr="de h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55086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16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postbode</a:t>
            </a:r>
          </a:p>
        </p:txBody>
      </p:sp>
      <p:pic>
        <p:nvPicPr>
          <p:cNvPr id="74757" name="Picture 5" descr="de postbo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6327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20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schildpad</a:t>
            </a:r>
          </a:p>
        </p:txBody>
      </p:sp>
      <p:pic>
        <p:nvPicPr>
          <p:cNvPr id="75781" name="Picture 5" descr="de schildp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79914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585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zebra</a:t>
            </a:r>
          </a:p>
        </p:txBody>
      </p:sp>
      <p:pic>
        <p:nvPicPr>
          <p:cNvPr id="76805" name="Picture 5" descr="de zeb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0645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220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zeeleeuw</a:t>
            </a:r>
          </a:p>
        </p:txBody>
      </p:sp>
      <p:pic>
        <p:nvPicPr>
          <p:cNvPr id="77829" name="Picture 5" descr="de zeelee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844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saai</a:t>
            </a:r>
          </a:p>
        </p:txBody>
      </p:sp>
      <p:pic>
        <p:nvPicPr>
          <p:cNvPr id="78853" name="Picture 5" descr="saai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281987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voeren</a:t>
            </a:r>
          </a:p>
        </p:txBody>
      </p:sp>
      <p:pic>
        <p:nvPicPr>
          <p:cNvPr id="79877" name="Picture 5" descr="voe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704137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/>
          </a:p>
        </p:txBody>
      </p:sp>
      <p:pic>
        <p:nvPicPr>
          <p:cNvPr id="80901" name="Picture 5" descr="sa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66960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819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dierentuin		</a:t>
            </a:r>
          </a:p>
          <a:p>
            <a:pPr>
              <a:buFontTx/>
              <a:buNone/>
            </a:pPr>
            <a:r>
              <a:rPr lang="nl-NL"/>
              <a:t>het fototoestel		</a:t>
            </a:r>
          </a:p>
          <a:p>
            <a:pPr>
              <a:buFontTx/>
              <a:buNone/>
            </a:pPr>
            <a:r>
              <a:rPr lang="nl-NL"/>
              <a:t>de giraf			</a:t>
            </a:r>
          </a:p>
          <a:p>
            <a:pPr>
              <a:buFontTx/>
              <a:buNone/>
            </a:pPr>
            <a:r>
              <a:rPr lang="nl-NL"/>
              <a:t>de kant			</a:t>
            </a:r>
          </a:p>
          <a:p>
            <a:pPr>
              <a:buFontTx/>
              <a:buNone/>
            </a:pPr>
            <a:r>
              <a:rPr lang="nl-NL"/>
              <a:t>de mus			</a:t>
            </a:r>
          </a:p>
          <a:p>
            <a:pPr>
              <a:buFontTx/>
              <a:buNone/>
            </a:pPr>
            <a:r>
              <a:rPr lang="nl-NL"/>
              <a:t>de pauw			</a:t>
            </a:r>
          </a:p>
          <a:p>
            <a:pPr>
              <a:buFontTx/>
              <a:buNone/>
            </a:pPr>
            <a:r>
              <a:rPr lang="nl-NL"/>
              <a:t>de schildpad		</a:t>
            </a:r>
          </a:p>
          <a:p>
            <a:pPr>
              <a:buFontTx/>
              <a:buNone/>
            </a:pPr>
            <a:r>
              <a:rPr lang="nl-NL"/>
              <a:t>de zeeleeuw		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829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dierentuin		de dierentuinen</a:t>
            </a:r>
          </a:p>
          <a:p>
            <a:pPr>
              <a:buFontTx/>
              <a:buNone/>
            </a:pPr>
            <a:r>
              <a:rPr lang="nl-NL"/>
              <a:t>het fototoestel		de fototoestellen</a:t>
            </a:r>
          </a:p>
          <a:p>
            <a:pPr>
              <a:buFontTx/>
              <a:buNone/>
            </a:pPr>
            <a:r>
              <a:rPr lang="nl-NL"/>
              <a:t>de giraf			de giraffen</a:t>
            </a:r>
          </a:p>
          <a:p>
            <a:pPr>
              <a:buFontTx/>
              <a:buNone/>
            </a:pPr>
            <a:r>
              <a:rPr lang="nl-NL"/>
              <a:t>de kant			de kanten</a:t>
            </a:r>
          </a:p>
          <a:p>
            <a:pPr>
              <a:buFontTx/>
              <a:buNone/>
            </a:pPr>
            <a:r>
              <a:rPr lang="nl-NL"/>
              <a:t>de mus			de mussen</a:t>
            </a:r>
          </a:p>
          <a:p>
            <a:pPr>
              <a:buFontTx/>
              <a:buNone/>
            </a:pPr>
            <a:r>
              <a:rPr lang="nl-NL"/>
              <a:t>de pauw			de pauwen</a:t>
            </a:r>
          </a:p>
          <a:p>
            <a:pPr>
              <a:buFontTx/>
              <a:buNone/>
            </a:pPr>
            <a:r>
              <a:rPr lang="nl-NL"/>
              <a:t>de schildpad		de schildpadden</a:t>
            </a:r>
          </a:p>
          <a:p>
            <a:pPr>
              <a:buFontTx/>
              <a:buNone/>
            </a:pPr>
            <a:r>
              <a:rPr lang="nl-NL"/>
              <a:t>de zeeleeuw		de zeeleeuwen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839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flamingo</a:t>
            </a:r>
          </a:p>
          <a:p>
            <a:pPr>
              <a:buFontTx/>
              <a:buNone/>
            </a:pPr>
            <a:r>
              <a:rPr lang="nl-NL"/>
              <a:t>de oppasser</a:t>
            </a:r>
          </a:p>
          <a:p>
            <a:pPr>
              <a:buFontTx/>
              <a:buNone/>
            </a:pPr>
            <a:r>
              <a:rPr lang="nl-NL"/>
              <a:t>de pinguïn</a:t>
            </a:r>
          </a:p>
          <a:p>
            <a:pPr>
              <a:buFontTx/>
              <a:buNone/>
            </a:pPr>
            <a:r>
              <a:rPr lang="nl-NL"/>
              <a:t>de postbode</a:t>
            </a:r>
          </a:p>
          <a:p>
            <a:pPr>
              <a:buFontTx/>
              <a:buNone/>
            </a:pPr>
            <a:r>
              <a:rPr lang="nl-NL"/>
              <a:t>de zebra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708400" y="6092825"/>
            <a:ext cx="1465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het</a:t>
            </a:r>
            <a:r>
              <a:rPr lang="nl-NL" sz="2800"/>
              <a:t> hooi</a:t>
            </a:r>
          </a:p>
        </p:txBody>
      </p:sp>
      <p:pic>
        <p:nvPicPr>
          <p:cNvPr id="10245" name="Picture 5" descr="het s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860425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meervoud</a:t>
            </a:r>
          </a:p>
        </p:txBody>
      </p:sp>
      <p:sp>
        <p:nvSpPr>
          <p:cNvPr id="849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l-NL"/>
              <a:t>de flamingo		de flamingo’s</a:t>
            </a:r>
          </a:p>
          <a:p>
            <a:pPr>
              <a:buFontTx/>
              <a:buNone/>
            </a:pPr>
            <a:r>
              <a:rPr lang="nl-NL"/>
              <a:t>de oppasser		de oppassers</a:t>
            </a:r>
          </a:p>
          <a:p>
            <a:pPr>
              <a:buFontTx/>
              <a:buNone/>
            </a:pPr>
            <a:r>
              <a:rPr lang="nl-NL"/>
              <a:t>de pinguïn		de pinguïns</a:t>
            </a:r>
          </a:p>
          <a:p>
            <a:pPr>
              <a:buFontTx/>
              <a:buNone/>
            </a:pPr>
            <a:r>
              <a:rPr lang="nl-NL"/>
              <a:t>de postbode		de postbodes</a:t>
            </a:r>
          </a:p>
          <a:p>
            <a:pPr>
              <a:buFontTx/>
              <a:buNone/>
            </a:pPr>
            <a:r>
              <a:rPr lang="nl-NL"/>
              <a:t>de zebra			de zebra’s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Het verhaal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 algn="ctr">
              <a:buNone/>
            </a:pPr>
            <a:r>
              <a:rPr lang="nl-NL" dirty="0" err="1"/>
              <a:t>wie,doet,wat,waar,wanneer</a:t>
            </a:r>
            <a:endParaRPr lang="nl-NL" dirty="0"/>
          </a:p>
          <a:p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971600" y="4077072"/>
            <a:ext cx="1440160" cy="25922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2555776" y="4077072"/>
            <a:ext cx="1440160" cy="25922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4181128" y="4077072"/>
            <a:ext cx="1440160" cy="2592288"/>
          </a:xfrm>
          <a:prstGeom prst="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832471" y="4077072"/>
            <a:ext cx="1440160" cy="2592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7431832" y="4077072"/>
            <a:ext cx="1440160" cy="2592288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9594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nl-NL" sz="3200" dirty="0"/>
              <a:t>Vraagzinnen maken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80282"/>
            <a:ext cx="8229600" cy="5129038"/>
          </a:xfrm>
        </p:spPr>
        <p:txBody>
          <a:bodyPr/>
          <a:lstStyle/>
          <a:p>
            <a:r>
              <a:rPr lang="nl-NL" sz="2800" u="sng" dirty="0"/>
              <a:t>Wat gaan we doen? Rondpraat</a:t>
            </a:r>
          </a:p>
          <a:p>
            <a:r>
              <a:rPr lang="nl-NL" sz="2800" dirty="0"/>
              <a:t>Wat hebben we nodig? Plaat van de dierentuin op het </a:t>
            </a:r>
            <a:r>
              <a:rPr lang="nl-NL" sz="2800" dirty="0" err="1"/>
              <a:t>digibord</a:t>
            </a:r>
            <a:r>
              <a:rPr lang="nl-NL" sz="2800" dirty="0"/>
              <a:t>.</a:t>
            </a:r>
          </a:p>
          <a:p>
            <a:r>
              <a:rPr lang="nl-NL" sz="2800" dirty="0"/>
              <a:t>Eerste leerling begint de zin met </a:t>
            </a:r>
            <a:r>
              <a:rPr lang="nl-NL" sz="2800" dirty="0">
                <a:solidFill>
                  <a:srgbClr val="FFFF00"/>
                </a:solidFill>
              </a:rPr>
              <a:t>wie</a:t>
            </a:r>
            <a:r>
              <a:rPr lang="nl-NL" sz="2800" dirty="0"/>
              <a:t>/</a:t>
            </a:r>
            <a:r>
              <a:rPr lang="nl-NL" sz="2800" dirty="0">
                <a:solidFill>
                  <a:srgbClr val="663300"/>
                </a:solidFill>
              </a:rPr>
              <a:t>wat</a:t>
            </a:r>
            <a:r>
              <a:rPr lang="nl-NL" sz="2800" dirty="0"/>
              <a:t>.</a:t>
            </a:r>
          </a:p>
          <a:p>
            <a:r>
              <a:rPr lang="nl-NL" sz="2800" dirty="0"/>
              <a:t>Tweede gaat door met </a:t>
            </a:r>
            <a:r>
              <a:rPr lang="nl-NL" sz="2800" dirty="0">
                <a:solidFill>
                  <a:srgbClr val="FF0000"/>
                </a:solidFill>
              </a:rPr>
              <a:t>doet</a:t>
            </a:r>
            <a:r>
              <a:rPr lang="nl-NL" sz="2800" dirty="0"/>
              <a:t>.</a:t>
            </a:r>
          </a:p>
          <a:p>
            <a:r>
              <a:rPr lang="nl-NL" sz="2800" dirty="0"/>
              <a:t>Derde </a:t>
            </a:r>
            <a:r>
              <a:rPr lang="nl-NL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waar</a:t>
            </a:r>
            <a:r>
              <a:rPr lang="nl-NL" sz="2800" dirty="0"/>
              <a:t>.</a:t>
            </a:r>
          </a:p>
          <a:p>
            <a:r>
              <a:rPr lang="nl-NL" sz="2800" dirty="0"/>
              <a:t>Vierde leerling herhaalt de hele zin.</a:t>
            </a:r>
          </a:p>
          <a:p>
            <a:r>
              <a:rPr lang="nl-NL" sz="2800" dirty="0"/>
              <a:t>Maak er samen een vraagzin van.</a:t>
            </a:r>
          </a:p>
          <a:p>
            <a:r>
              <a:rPr lang="nl-NL" sz="2800" dirty="0" err="1"/>
              <a:t>Bijv</a:t>
            </a:r>
            <a:r>
              <a:rPr lang="nl-NL" sz="2800" dirty="0"/>
              <a:t>: </a:t>
            </a:r>
            <a:r>
              <a:rPr lang="nl-NL" sz="2800" dirty="0">
                <a:solidFill>
                  <a:srgbClr val="663300"/>
                </a:solidFill>
              </a:rPr>
              <a:t>De aap </a:t>
            </a:r>
            <a:r>
              <a:rPr lang="nl-NL" sz="2800" dirty="0">
                <a:solidFill>
                  <a:srgbClr val="FF0000"/>
                </a:solidFill>
              </a:rPr>
              <a:t>hangt</a:t>
            </a:r>
            <a:r>
              <a:rPr lang="nl-NL" sz="2800" dirty="0"/>
              <a:t> </a:t>
            </a:r>
            <a:r>
              <a:rPr lang="nl-NL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de boom</a:t>
            </a:r>
            <a:r>
              <a:rPr lang="nl-NL" sz="2800" dirty="0"/>
              <a:t>.</a:t>
            </a:r>
          </a:p>
          <a:p>
            <a:pPr marL="0" indent="0">
              <a:buNone/>
            </a:pPr>
            <a:r>
              <a:rPr lang="nl-NL" sz="2800" dirty="0"/>
              <a:t>	  </a:t>
            </a:r>
            <a:r>
              <a:rPr lang="nl-NL" sz="2800" dirty="0">
                <a:solidFill>
                  <a:srgbClr val="FF0000"/>
                </a:solidFill>
              </a:rPr>
              <a:t>Hangt </a:t>
            </a:r>
            <a:r>
              <a:rPr lang="nl-NL" sz="2800" dirty="0">
                <a:solidFill>
                  <a:srgbClr val="663300"/>
                </a:solidFill>
              </a:rPr>
              <a:t>de aap </a:t>
            </a:r>
            <a:r>
              <a:rPr lang="nl-NL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de boom</a:t>
            </a:r>
            <a:r>
              <a:rPr lang="nl-NL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920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wij geleerd?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vale toelichting 3"/>
          <p:cNvSpPr/>
          <p:nvPr/>
        </p:nvSpPr>
        <p:spPr>
          <a:xfrm>
            <a:off x="4572000" y="2204864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11560" y="2420888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2915816" y="4310342"/>
            <a:ext cx="2952328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48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nl-NL"/>
              <a:t>Dag 4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Weet je nog?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oppasser</a:t>
            </a:r>
          </a:p>
          <a:p>
            <a:r>
              <a:rPr lang="nl-NL" dirty="0"/>
              <a:t>de dierentuin</a:t>
            </a:r>
          </a:p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fototoestel</a:t>
            </a:r>
          </a:p>
          <a:p>
            <a:r>
              <a:rPr lang="nl-NL" dirty="0"/>
              <a:t>de zeeleeuw</a:t>
            </a:r>
          </a:p>
          <a:p>
            <a:r>
              <a:rPr lang="nl-NL" dirty="0"/>
              <a:t>de pauw</a:t>
            </a:r>
          </a:p>
        </p:txBody>
      </p:sp>
      <p:pic>
        <p:nvPicPr>
          <p:cNvPr id="4" name="Picture 5" descr="de oppass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717032"/>
            <a:ext cx="3095823" cy="276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66237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208" y="260648"/>
            <a:ext cx="8229600" cy="1143000"/>
          </a:xfrm>
        </p:spPr>
        <p:txBody>
          <a:bodyPr/>
          <a:lstStyle/>
          <a:p>
            <a:r>
              <a:rPr lang="nl-NL" dirty="0"/>
              <a:t> weet je nog?</a:t>
            </a:r>
            <a:br>
              <a:rPr lang="nl-NL" dirty="0"/>
            </a:br>
            <a:r>
              <a:rPr lang="nl-NL" dirty="0"/>
              <a:t>Het verhaal</a:t>
            </a:r>
          </a:p>
        </p:txBody>
      </p:sp>
      <p:sp>
        <p:nvSpPr>
          <p:cNvPr id="4" name="Rechthoek 3"/>
          <p:cNvSpPr/>
          <p:nvPr/>
        </p:nvSpPr>
        <p:spPr>
          <a:xfrm>
            <a:off x="1168357" y="1772816"/>
            <a:ext cx="1440160" cy="25922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Wie?</a:t>
            </a:r>
          </a:p>
        </p:txBody>
      </p:sp>
      <p:sp>
        <p:nvSpPr>
          <p:cNvPr id="5" name="Rechthoek 4"/>
          <p:cNvSpPr/>
          <p:nvPr/>
        </p:nvSpPr>
        <p:spPr>
          <a:xfrm>
            <a:off x="2946005" y="1772816"/>
            <a:ext cx="1440160" cy="25922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doet?</a:t>
            </a:r>
          </a:p>
        </p:txBody>
      </p:sp>
      <p:sp>
        <p:nvSpPr>
          <p:cNvPr id="6" name="Rechthoek 5"/>
          <p:cNvSpPr/>
          <p:nvPr/>
        </p:nvSpPr>
        <p:spPr>
          <a:xfrm>
            <a:off x="4731153" y="1772816"/>
            <a:ext cx="1440160" cy="2592288"/>
          </a:xfrm>
          <a:prstGeom prst="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wat?</a:t>
            </a:r>
          </a:p>
        </p:txBody>
      </p:sp>
      <p:sp>
        <p:nvSpPr>
          <p:cNvPr id="7" name="Rechthoek 6"/>
          <p:cNvSpPr/>
          <p:nvPr/>
        </p:nvSpPr>
        <p:spPr>
          <a:xfrm>
            <a:off x="6540862" y="1772816"/>
            <a:ext cx="1440160" cy="2592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waar?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88334" y="458112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Herhaal de namen van de hoofdpersonen en wijs aan op de WIE kaart</a:t>
            </a:r>
          </a:p>
        </p:txBody>
      </p:sp>
    </p:spTree>
    <p:extLst>
      <p:ext uri="{BB962C8B-B14F-4D97-AF65-F5344CB8AC3E}">
        <p14:creationId xmlns:p14="http://schemas.microsoft.com/office/powerpoint/2010/main" val="3845619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995680" y="6096963"/>
            <a:ext cx="48781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/>
              <a:t>Woord van de dag: </a:t>
            </a:r>
            <a:r>
              <a:rPr lang="nl-NL" sz="2800" dirty="0">
                <a:solidFill>
                  <a:srgbClr val="FF0000"/>
                </a:solidFill>
              </a:rPr>
              <a:t>het</a:t>
            </a:r>
            <a:r>
              <a:rPr lang="nl-NL" sz="2800" dirty="0"/>
              <a:t> geluid</a:t>
            </a:r>
          </a:p>
        </p:txBody>
      </p:sp>
      <p:pic>
        <p:nvPicPr>
          <p:cNvPr id="88069" name="Picture 5" descr="het gelu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0"/>
            <a:ext cx="44624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265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de bek</a:t>
            </a:r>
          </a:p>
        </p:txBody>
      </p:sp>
      <p:pic>
        <p:nvPicPr>
          <p:cNvPr id="87045" name="Picture 5" descr="de b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5094287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687763" y="6113463"/>
            <a:ext cx="142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/>
              <a:t>kakelen</a:t>
            </a:r>
          </a:p>
        </p:txBody>
      </p:sp>
      <p:pic>
        <p:nvPicPr>
          <p:cNvPr id="89093" name="Picture 5" descr="kraai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0"/>
            <a:ext cx="398145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/>
    </p:bld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889</Words>
  <Application>Microsoft Office PowerPoint</Application>
  <PresentationFormat>Diavoorstelling (4:3)</PresentationFormat>
  <Paragraphs>366</Paragraphs>
  <Slides>161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161</vt:i4>
      </vt:variant>
    </vt:vector>
  </HeadingPairs>
  <TitlesOfParts>
    <vt:vector size="164" baseType="lpstr">
      <vt:lpstr>Arial</vt:lpstr>
      <vt:lpstr>Calibri</vt:lpstr>
      <vt:lpstr>Standaardontwerp</vt:lpstr>
      <vt:lpstr>Mondeling  Nederlands</vt:lpstr>
      <vt:lpstr>Weet je nog?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meervoud</vt:lpstr>
      <vt:lpstr>meervoud</vt:lpstr>
      <vt:lpstr>meervoud</vt:lpstr>
      <vt:lpstr>meervoud</vt:lpstr>
      <vt:lpstr> Het verhaal</vt:lpstr>
      <vt:lpstr>Zinnen samengesteld met voegwoorden</vt:lpstr>
      <vt:lpstr>Wat hebben wij geleerd?</vt:lpstr>
      <vt:lpstr>PowerPoint-presentatie</vt:lpstr>
      <vt:lpstr>Weet je nog?</vt:lpstr>
      <vt:lpstr> weet je nog? Het verhaal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meervoud</vt:lpstr>
      <vt:lpstr>meervoud</vt:lpstr>
      <vt:lpstr>Trappen van vergelijking</vt:lpstr>
      <vt:lpstr>Wat hebben wij geleerd?</vt:lpstr>
      <vt:lpstr>PowerPoint-presentatie</vt:lpstr>
      <vt:lpstr>Weet je nog?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meervoud</vt:lpstr>
      <vt:lpstr>meervoud</vt:lpstr>
      <vt:lpstr>meervoud</vt:lpstr>
      <vt:lpstr>meervoud</vt:lpstr>
      <vt:lpstr> Het verhaal</vt:lpstr>
      <vt:lpstr>Vraagzinnen maken</vt:lpstr>
      <vt:lpstr>Wat hebben wij geleerd?</vt:lpstr>
      <vt:lpstr>PowerPoint-presentatie</vt:lpstr>
      <vt:lpstr>Weet je nog?</vt:lpstr>
      <vt:lpstr> weet je nog? Het verhaal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meervoud</vt:lpstr>
      <vt:lpstr>meervoud</vt:lpstr>
      <vt:lpstr>meervoud</vt:lpstr>
      <vt:lpstr>meervoud</vt:lpstr>
      <vt:lpstr>Verwijzende functiewoorden: Plaats-er</vt:lpstr>
      <vt:lpstr>Wat hebben wij geleerd?</vt:lpstr>
      <vt:lpstr>PowerPoint-presentatie</vt:lpstr>
      <vt:lpstr>Weet je nog?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meervoud</vt:lpstr>
      <vt:lpstr>meervoud</vt:lpstr>
      <vt:lpstr>meervoud</vt:lpstr>
      <vt:lpstr>meervoud</vt:lpstr>
      <vt:lpstr> Het verhaal</vt:lpstr>
      <vt:lpstr>Bijvoeglijk naamwoord</vt:lpstr>
      <vt:lpstr>Wat hebben wij geleerd?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C4M4D1</dc:title>
  <dc:creator>Peggy</dc:creator>
  <cp:lastModifiedBy>Invaller Wissel</cp:lastModifiedBy>
  <cp:revision>112</cp:revision>
  <dcterms:created xsi:type="dcterms:W3CDTF">2010-05-17T16:45:24Z</dcterms:created>
  <dcterms:modified xsi:type="dcterms:W3CDTF">2018-02-12T07:31:06Z</dcterms:modified>
</cp:coreProperties>
</file>